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1" r:id="rId5"/>
  </p:sldMasterIdLst>
  <p:notesMasterIdLst>
    <p:notesMasterId r:id="rId33"/>
  </p:notesMasterIdLst>
  <p:sldIdLst>
    <p:sldId id="299" r:id="rId6"/>
    <p:sldId id="301" r:id="rId7"/>
    <p:sldId id="300" r:id="rId8"/>
    <p:sldId id="278" r:id="rId9"/>
    <p:sldId id="279" r:id="rId10"/>
    <p:sldId id="263" r:id="rId11"/>
    <p:sldId id="297" r:id="rId12"/>
    <p:sldId id="265" r:id="rId13"/>
    <p:sldId id="268" r:id="rId14"/>
    <p:sldId id="291" r:id="rId15"/>
    <p:sldId id="280" r:id="rId16"/>
    <p:sldId id="302" r:id="rId17"/>
    <p:sldId id="269" r:id="rId18"/>
    <p:sldId id="281" r:id="rId19"/>
    <p:sldId id="270" r:id="rId20"/>
    <p:sldId id="304" r:id="rId21"/>
    <p:sldId id="271" r:id="rId22"/>
    <p:sldId id="272" r:id="rId23"/>
    <p:sldId id="273" r:id="rId24"/>
    <p:sldId id="274" r:id="rId25"/>
    <p:sldId id="305" r:id="rId26"/>
    <p:sldId id="275" r:id="rId27"/>
    <p:sldId id="286" r:id="rId28"/>
    <p:sldId id="276" r:id="rId29"/>
    <p:sldId id="287" r:id="rId30"/>
    <p:sldId id="277"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8D5B9-49DB-4DFE-8E15-0F2131311815}" v="1" dt="2023-06-28T09:57:20.863"/>
    <p1510:client id="{591B71A6-8522-E982-E175-348577665AC2}" v="2" dt="2023-06-28T09:56:28.657"/>
    <p1510:client id="{5CA063E8-C93D-7078-1D29-79F970178B2D}" v="1" dt="2023-06-28T09:56:11.734"/>
    <p1510:client id="{CCCDA750-8DE3-8F2A-A2F0-8976212A711D}" v="1" dt="2023-11-06T14:42:39.97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463"/>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10/01/2024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Ombruk av betonghulldekker fra Regjeringskvartalet: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27 betonghulldekker fra det gamle Regjeringskvartalet har fått nytt liv og </a:t>
            </a:r>
            <a:r>
              <a:rPr lang="nb-NO" sz="1200" kern="1200" err="1">
                <a:solidFill>
                  <a:schemeClr val="tx1"/>
                </a:solidFill>
                <a:effectLst/>
                <a:latin typeface="+mn-lt"/>
                <a:ea typeface="+mn-ea"/>
                <a:cs typeface="+mn-cs"/>
              </a:rPr>
              <a:t>ombrukes</a:t>
            </a:r>
            <a:r>
              <a:rPr lang="nb-NO" sz="1200" kern="1200">
                <a:solidFill>
                  <a:schemeClr val="tx1"/>
                </a:solidFill>
                <a:effectLst/>
                <a:latin typeface="+mn-lt"/>
                <a:ea typeface="+mn-ea"/>
                <a:cs typeface="+mn-cs"/>
              </a:rPr>
              <a:t> på Oslos nye storbylegevakt. Hulldekker står for står for den største delen av klimagassutslippene fra materialer i et nybygg med rundt 10%, mens et </a:t>
            </a:r>
            <a:r>
              <a:rPr lang="nb-NO" sz="1200" kern="1200" err="1">
                <a:solidFill>
                  <a:schemeClr val="tx1"/>
                </a:solidFill>
                <a:effectLst/>
                <a:latin typeface="+mn-lt"/>
                <a:ea typeface="+mn-ea"/>
                <a:cs typeface="+mn-cs"/>
              </a:rPr>
              <a:t>ombrukt</a:t>
            </a:r>
            <a:r>
              <a:rPr lang="nb-NO" sz="1200" kern="1200">
                <a:solidFill>
                  <a:schemeClr val="tx1"/>
                </a:solidFill>
                <a:effectLst/>
                <a:latin typeface="+mn-lt"/>
                <a:ea typeface="+mn-ea"/>
                <a:cs typeface="+mn-cs"/>
              </a:rPr>
              <a:t> hulldekke har et klimagassutslipp som er 90% lavere enn nye.</a:t>
            </a:r>
          </a:p>
          <a:p>
            <a:endParaRPr lang="nb-NO"/>
          </a:p>
        </p:txBody>
      </p:sp>
      <p:sp>
        <p:nvSpPr>
          <p:cNvPr id="4" name="Plassholder for lysbildenummer 3"/>
          <p:cNvSpPr>
            <a:spLocks noGrp="1"/>
          </p:cNvSpPr>
          <p:nvPr>
            <p:ph type="sldNum" sz="quarter" idx="5"/>
          </p:nvPr>
        </p:nvSpPr>
        <p:spPr/>
        <p:txBody>
          <a:bodyPr/>
          <a:lstStyle/>
          <a:p>
            <a:fld id="{2BE14F53-2F23-4441-9A96-FD14D0840CC2}" type="slidenum">
              <a:rPr lang="en-GB" smtClean="0"/>
              <a:t>14</a:t>
            </a:fld>
            <a:endParaRPr lang="en-GB"/>
          </a:p>
        </p:txBody>
      </p:sp>
    </p:spTree>
    <p:extLst>
      <p:ext uri="{BB962C8B-B14F-4D97-AF65-F5344CB8AC3E}">
        <p14:creationId xmlns:p14="http://schemas.microsoft.com/office/powerpoint/2010/main" val="186842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BE14F53-2F23-4441-9A96-FD14D0840CC2}" type="slidenum">
              <a:rPr lang="en-GB" smtClean="0"/>
              <a:t>25</a:t>
            </a:fld>
            <a:endParaRPr lang="en-GB"/>
          </a:p>
        </p:txBody>
      </p:sp>
    </p:spTree>
    <p:extLst>
      <p:ext uri="{BB962C8B-B14F-4D97-AF65-F5344CB8AC3E}">
        <p14:creationId xmlns:p14="http://schemas.microsoft.com/office/powerpoint/2010/main" val="212736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BE14F53-2F23-4441-9A96-FD14D0840CC2}" type="slidenum">
              <a:rPr lang="en-GB" smtClean="0"/>
              <a:t>27</a:t>
            </a:fld>
            <a:endParaRPr lang="en-GB"/>
          </a:p>
        </p:txBody>
      </p:sp>
    </p:spTree>
    <p:extLst>
      <p:ext uri="{BB962C8B-B14F-4D97-AF65-F5344CB8AC3E}">
        <p14:creationId xmlns:p14="http://schemas.microsoft.com/office/powerpoint/2010/main" val="142470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a:t>
            </a:r>
            <a:r>
              <a:rPr lang="en-US" noProof="0"/>
              <a:t> her for å </a:t>
            </a:r>
            <a:r>
              <a:rPr lang="en-US" noProof="0" err="1"/>
              <a:t>legge</a:t>
            </a:r>
            <a:r>
              <a:rPr lang="en-US" noProof="0"/>
              <a:t> til et </a:t>
            </a:r>
            <a:r>
              <a:rPr lang="en-US" noProof="0" err="1"/>
              <a:t>bilde</a:t>
            </a: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4" name="textruta 5">
            <a:extLst>
              <a:ext uri="{FF2B5EF4-FFF2-40B4-BE49-F238E27FC236}">
                <a16:creationId xmlns:a16="http://schemas.microsoft.com/office/drawing/2014/main" id="{5F83CAC1-691F-4570-A02A-AAE088C3464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ruta 8">
            <a:extLst>
              <a:ext uri="{FF2B5EF4-FFF2-40B4-BE49-F238E27FC236}">
                <a16:creationId xmlns:a16="http://schemas.microsoft.com/office/drawing/2014/main" id="{154EFB81-E9E1-47D6-871A-1841C0A2C4B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E9A8764D-F5C6-4DF4-8A1C-C590AFCD3AD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ktangel 17">
            <a:extLst>
              <a:ext uri="{FF2B5EF4-FFF2-40B4-BE49-F238E27FC236}">
                <a16:creationId xmlns:a16="http://schemas.microsoft.com/office/drawing/2014/main" id="{66BEEA0B-E7EE-4251-8751-21695D5418C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
</a:t>
            </a:r>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20XX-XX-XX</a:t>
            </a:r>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D7E4EE14-AF02-4F8F-A04C-D1A5A0D3F2E4}"/>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637CF4BC-6BF8-411F-90DF-B01D4326055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F534BBE-C952-4D6F-BE1B-A3751D702F5C}"/>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2761C0D1-3321-400C-A10F-9062AE7FFF0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a:t>Klikk for å legge til en overskrift på to linjer</a:t>
            </a: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3793EE8F-13F3-41A5-9CF1-5A1D914C94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ruta 8">
            <a:extLst>
              <a:ext uri="{FF2B5EF4-FFF2-40B4-BE49-F238E27FC236}">
                <a16:creationId xmlns:a16="http://schemas.microsoft.com/office/drawing/2014/main" id="{9FB2A14F-9BC1-4390-AE9C-99968C37770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7E266A07-24D6-4159-88CE-819822752E8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60E44657-88B1-457B-9863-EF4134D2976B}"/>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err="1"/>
              <a:t>Klikk</a:t>
            </a:r>
            <a:r>
              <a:rPr lang="en-US" noProof="0"/>
              <a:t> for agenda</a:t>
            </a:r>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4031F468-A7BD-4BE9-8181-A71AD16AAC6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DBC1F914-AAD0-4559-B15C-2076AD5E4557}"/>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6EA31AC1-E1E1-4826-B891-94ECBBCD04B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ktangel 19">
            <a:extLst>
              <a:ext uri="{FF2B5EF4-FFF2-40B4-BE49-F238E27FC236}">
                <a16:creationId xmlns:a16="http://schemas.microsoft.com/office/drawing/2014/main" id="{C2265DE5-91B8-4DB7-A89A-0496D51D9DF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err="1"/>
              <a:t>Klikk</a:t>
            </a:r>
            <a:r>
              <a:rPr lang="en-US" noProof="0"/>
              <a:t> for agenda</a:t>
            </a:r>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6" name="textruta 5">
            <a:extLst>
              <a:ext uri="{FF2B5EF4-FFF2-40B4-BE49-F238E27FC236}">
                <a16:creationId xmlns:a16="http://schemas.microsoft.com/office/drawing/2014/main" id="{B87B0297-7614-49D3-BA87-034CB18B0FF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5D7AC3EA-99FC-42F5-852A-7910126DE6D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4ABB48-C730-4729-B11E-09C3034EBDB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808542A6-9771-4C4A-B31D-B2A1A5F5EE2E}"/>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C26C9A74-E5DE-4C07-A288-0DF1E18462F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0A4DCF92-0FFC-4F26-849A-078993D2C79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9C0A74A9-5C45-4021-944E-CC973C4B820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BB7112A9-3167-4017-921D-69037DAB6BA6}"/>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nb-NO" noProof="0"/>
              <a:t>Klikk for å legge til medier
</a:t>
            </a:r>
            <a:endParaRPr lang="en-US" noProof="0"/>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ruta 5">
            <a:extLst>
              <a:ext uri="{FF2B5EF4-FFF2-40B4-BE49-F238E27FC236}">
                <a16:creationId xmlns:a16="http://schemas.microsoft.com/office/drawing/2014/main" id="{FB665EF1-5265-4601-8B89-9235F692BC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76550A77-6361-4540-9F03-5C02F192C04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238E29CF-18FD-4959-BE67-204CF2655B6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2A31BB2E-2CCB-4A4A-8569-0573AC069790}"/>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nb-NO" noProof="0"/>
              <a:t>Klikk for å legge til en overskrift på to linjer</a:t>
            </a:r>
            <a:endParaRPr lang="en-US" noProof="0"/>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a:t>Klikk for å legge til navn</a:t>
            </a:r>
            <a:br>
              <a:rPr lang="nb-NO" noProof="0"/>
            </a:br>
            <a:r>
              <a:rPr lang="nb-NO" noProof="0"/>
              <a:t>Tittel, Forretningsenhet
Og dato
</a:t>
            </a: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3" name="textruta 5">
            <a:extLst>
              <a:ext uri="{FF2B5EF4-FFF2-40B4-BE49-F238E27FC236}">
                <a16:creationId xmlns:a16="http://schemas.microsoft.com/office/drawing/2014/main" id="{92ACE5EC-8464-438A-9543-39A91403511A}"/>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ruta 8">
            <a:extLst>
              <a:ext uri="{FF2B5EF4-FFF2-40B4-BE49-F238E27FC236}">
                <a16:creationId xmlns:a16="http://schemas.microsoft.com/office/drawing/2014/main" id="{77FB4441-1B72-4F1D-BB75-8EAED6AFDE7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17C60DA2-948E-4A73-8E5D-BA5113CA962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ktangel 25">
            <a:extLst>
              <a:ext uri="{FF2B5EF4-FFF2-40B4-BE49-F238E27FC236}">
                <a16:creationId xmlns:a16="http://schemas.microsoft.com/office/drawing/2014/main" id="{7CE22B4B-4D5A-468C-9AFF-4F2AC8D3923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9A3401BD-6AD1-4EDD-BED3-8C9EC84E86F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ruta 8">
            <a:extLst>
              <a:ext uri="{FF2B5EF4-FFF2-40B4-BE49-F238E27FC236}">
                <a16:creationId xmlns:a16="http://schemas.microsoft.com/office/drawing/2014/main" id="{0DF877BA-1D93-474F-949E-F95B57F58CE4}"/>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ktangel 30">
            <a:extLst>
              <a:ext uri="{FF2B5EF4-FFF2-40B4-BE49-F238E27FC236}">
                <a16:creationId xmlns:a16="http://schemas.microsoft.com/office/drawing/2014/main" id="{3F36FE76-6582-4E56-91DA-C90B02B8E93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ktangel 33">
            <a:extLst>
              <a:ext uri="{FF2B5EF4-FFF2-40B4-BE49-F238E27FC236}">
                <a16:creationId xmlns:a16="http://schemas.microsoft.com/office/drawing/2014/main" id="{38B6DE32-1F44-42A4-8AD0-4D314449E10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ruta 5">
            <a:extLst>
              <a:ext uri="{FF2B5EF4-FFF2-40B4-BE49-F238E27FC236}">
                <a16:creationId xmlns:a16="http://schemas.microsoft.com/office/drawing/2014/main" id="{20837F49-91EB-42B0-817F-25FA2CF61F7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5433F36F-1EEE-45C9-AF9B-812580913CF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3095B94D-1B78-45D3-8B07-3E1D641DAC5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FC625938-A741-4B6E-8EED-02F9929301E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ruta 5">
            <a:extLst>
              <a:ext uri="{FF2B5EF4-FFF2-40B4-BE49-F238E27FC236}">
                <a16:creationId xmlns:a16="http://schemas.microsoft.com/office/drawing/2014/main" id="{A9840E22-C8C8-4AE4-A7EE-9F5F0CF6DD23}"/>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30571E3C-8A15-4FEA-84EA-DA04734C650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B702305D-F7AD-4909-8039-1C6532309C6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ktangel 28">
            <a:extLst>
              <a:ext uri="{FF2B5EF4-FFF2-40B4-BE49-F238E27FC236}">
                <a16:creationId xmlns:a16="http://schemas.microsoft.com/office/drawing/2014/main" id="{1E7431A3-F7FC-4CF1-BD52-003947D9BEC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a:t>Klikk på ikonet for å legge til et bilde
</a:t>
            </a:r>
            <a:endParaRPr lang="en-GB"/>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r>
              <a:rPr lang="nb-NO"/>
              <a:t>20XX-XX-XX</a:t>
            </a:r>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a:t>Klikk på ikonet for å legge til et bilde
</a:t>
            </a: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2" name="textruta 5">
            <a:extLst>
              <a:ext uri="{FF2B5EF4-FFF2-40B4-BE49-F238E27FC236}">
                <a16:creationId xmlns:a16="http://schemas.microsoft.com/office/drawing/2014/main" id="{7FB6412B-8F25-4FC7-88B8-62A0DFBAAB69}"/>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ruta 8">
            <a:extLst>
              <a:ext uri="{FF2B5EF4-FFF2-40B4-BE49-F238E27FC236}">
                <a16:creationId xmlns:a16="http://schemas.microsoft.com/office/drawing/2014/main" id="{6FF45BE8-C781-43C0-B6DF-6974CA08D305}"/>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014B3DA2-81A1-4AC0-8E33-D76D69095D0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ktangel 16">
            <a:extLst>
              <a:ext uri="{FF2B5EF4-FFF2-40B4-BE49-F238E27FC236}">
                <a16:creationId xmlns:a16="http://schemas.microsoft.com/office/drawing/2014/main" id="{2AE865ED-9F16-4F74-BB05-D4D8C31F051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a:t>Klikk på ikonet for å legge til et bilde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a:t>Legg til en overskrift
</a:t>
            </a:r>
            <a:endParaRPr lang="en-US" noProof="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a:t>Legg til en overskrift
</a:t>
            </a:r>
            <a:endParaRPr lang="en-US" noProof="0"/>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9" name="textruta 5">
            <a:extLst>
              <a:ext uri="{FF2B5EF4-FFF2-40B4-BE49-F238E27FC236}">
                <a16:creationId xmlns:a16="http://schemas.microsoft.com/office/drawing/2014/main" id="{AC3DD523-3C77-4382-93E1-77BA9AF19D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ruta 8">
            <a:extLst>
              <a:ext uri="{FF2B5EF4-FFF2-40B4-BE49-F238E27FC236}">
                <a16:creationId xmlns:a16="http://schemas.microsoft.com/office/drawing/2014/main" id="{C1A5F4F0-41B3-4AFE-9981-166D8514C34F}"/>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Rektangel 21">
            <a:extLst>
              <a:ext uri="{FF2B5EF4-FFF2-40B4-BE49-F238E27FC236}">
                <a16:creationId xmlns:a16="http://schemas.microsoft.com/office/drawing/2014/main" id="{090E3F35-971E-463E-8EFC-70C8F5383C3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ktangel 22">
            <a:extLst>
              <a:ext uri="{FF2B5EF4-FFF2-40B4-BE49-F238E27FC236}">
                <a16:creationId xmlns:a16="http://schemas.microsoft.com/office/drawing/2014/main" id="{69FAD106-D30C-4351-8B35-D380A6E31CE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2" name="textruta 5">
            <a:extLst>
              <a:ext uri="{FF2B5EF4-FFF2-40B4-BE49-F238E27FC236}">
                <a16:creationId xmlns:a16="http://schemas.microsoft.com/office/drawing/2014/main" id="{A0E0A504-F4A4-4488-A339-5B51261F88F5}"/>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ruta 8">
            <a:extLst>
              <a:ext uri="{FF2B5EF4-FFF2-40B4-BE49-F238E27FC236}">
                <a16:creationId xmlns:a16="http://schemas.microsoft.com/office/drawing/2014/main" id="{D56F8B66-942B-40E8-8339-645BD9057BD6}"/>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Rektangel 39">
            <a:extLst>
              <a:ext uri="{FF2B5EF4-FFF2-40B4-BE49-F238E27FC236}">
                <a16:creationId xmlns:a16="http://schemas.microsoft.com/office/drawing/2014/main" id="{BAD25DF4-18EA-401F-9CBE-1AD96DA0EF0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Rektangel 40">
            <a:extLst>
              <a:ext uri="{FF2B5EF4-FFF2-40B4-BE49-F238E27FC236}">
                <a16:creationId xmlns:a16="http://schemas.microsoft.com/office/drawing/2014/main" id="{AC863F7D-8053-4C5C-8628-B6F732705A88}"/>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a:t>Klikk for å legge til en overskrift på to linjer</a:t>
            </a:r>
            <a:endParaRPr lang="en-US" noProof="0"/>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a:t>Klikk for å legge til navn</a:t>
            </a:r>
            <a:br>
              <a:rPr lang="nb-NO" noProof="0"/>
            </a:br>
            <a:r>
              <a:rPr lang="nb-NO" noProof="0"/>
              <a:t>Tittel, Forretningsenhet
Og dato
</a:t>
            </a: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D462B9B7-A861-423A-B318-9B151CF9DCB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0240A3BA-EFA0-4828-8FB5-56EC4A324B3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06212E68-C6A3-4071-8F80-1E42A56F1F37}"/>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7F64AF62-0749-4133-96D1-B0FBDEFAD64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Klikk på ikonet for å legge til et bilde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err="1"/>
              <a:t>Klikk</a:t>
            </a:r>
            <a:r>
              <a:rPr lang="en-US" noProof="0"/>
              <a:t> for å </a:t>
            </a:r>
            <a:r>
              <a:rPr lang="en-US" noProof="0" err="1"/>
              <a:t>legge</a:t>
            </a:r>
            <a:r>
              <a:rPr lang="en-US" noProof="0"/>
              <a:t> til ikon
</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tre</a:t>
            </a:r>
            <a:r>
              <a:rPr lang="en-US" noProof="0"/>
              <a:t> </a:t>
            </a:r>
            <a:r>
              <a:rPr lang="en-US" noProof="0" err="1"/>
              <a:t>linjer</a:t>
            </a:r>
            <a:r>
              <a:rPr lang="en-US" noProof="0"/>
              <a:t>
</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r>
              <a:rPr lang="nb-NO"/>
              <a:t>20XX-XX-XX</a:t>
            </a:r>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Skanskas klimaveikart</a:t>
            </a:r>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207749"/>
            <a:ext cx="1681523" cy="1477328"/>
          </a:xfrm>
          <a:prstGeom prst="rect">
            <a:avLst/>
          </a:prstGeom>
          <a:solidFill>
            <a:schemeClr val="tx1"/>
          </a:solidFill>
          <a:effectLst/>
        </p:spPr>
        <p:txBody>
          <a:bodyPr wrap="square" rtlCol="0" anchor="ctr" anchorCtr="0">
            <a:spAutoFit/>
          </a:bodyPr>
          <a:lstStyle/>
          <a:p>
            <a:pPr algn="ctr"/>
            <a:r>
              <a:rPr lang="en-US" sz="900" baseline="0" noProof="0" err="1">
                <a:solidFill>
                  <a:schemeClr val="bg1">
                    <a:lumMod val="65000"/>
                    <a:lumOff val="35000"/>
                  </a:schemeClr>
                </a:solidFill>
                <a:latin typeface="+mn-lt"/>
                <a:cs typeface="Arial" panose="020B0604020202020204" pitchFamily="34" charset="0"/>
              </a:rPr>
              <a:t>Hvis</a:t>
            </a:r>
            <a:r>
              <a:rPr lang="en-US" sz="900" baseline="0" noProof="0">
                <a:solidFill>
                  <a:schemeClr val="bg1">
                    <a:lumMod val="65000"/>
                    <a:lumOff val="35000"/>
                  </a:schemeClr>
                </a:solidFill>
                <a:latin typeface="+mn-lt"/>
                <a:cs typeface="Arial" panose="020B0604020202020204" pitchFamily="34" charset="0"/>
              </a:rPr>
              <a:t> du </a:t>
            </a:r>
            <a:r>
              <a:rPr lang="en-US" sz="900" baseline="0" noProof="0" err="1">
                <a:solidFill>
                  <a:schemeClr val="bg1">
                    <a:lumMod val="65000"/>
                    <a:lumOff val="35000"/>
                  </a:schemeClr>
                </a:solidFill>
                <a:latin typeface="+mn-lt"/>
                <a:cs typeface="Arial" panose="020B0604020202020204" pitchFamily="34" charset="0"/>
              </a:rPr>
              <a:t>vil</a:t>
            </a:r>
            <a:r>
              <a:rPr lang="en-US" sz="900" baseline="0" noProof="0">
                <a:solidFill>
                  <a:schemeClr val="bg1">
                    <a:lumMod val="65000"/>
                    <a:lumOff val="35000"/>
                  </a:schemeClr>
                </a:solidFill>
                <a:latin typeface="+mn-lt"/>
                <a:cs typeface="Arial" panose="020B0604020202020204" pitchFamily="34" charset="0"/>
              </a:rPr>
              <a:t> endre fra </a:t>
            </a:r>
            <a:r>
              <a:rPr lang="en-US" sz="900" baseline="0" noProof="0" err="1">
                <a:solidFill>
                  <a:schemeClr val="bg1">
                    <a:lumMod val="65000"/>
                    <a:lumOff val="35000"/>
                  </a:schemeClr>
                </a:solidFill>
                <a:latin typeface="+mn-lt"/>
                <a:cs typeface="Arial" panose="020B0604020202020204" pitchFamily="34" charset="0"/>
              </a:rPr>
              <a:t>overskrift</a:t>
            </a:r>
            <a:r>
              <a:rPr lang="en-US" sz="900" baseline="0" noProof="0">
                <a:solidFill>
                  <a:schemeClr val="bg1">
                    <a:lumMod val="65000"/>
                    <a:lumOff val="35000"/>
                  </a:schemeClr>
                </a:solidFill>
                <a:latin typeface="+mn-lt"/>
                <a:cs typeface="Arial" panose="020B0604020202020204" pitchFamily="34" charset="0"/>
              </a:rPr>
              <a:t> til </a:t>
            </a:r>
            <a:r>
              <a:rPr lang="en-US" sz="900" baseline="0" noProof="0" err="1">
                <a:solidFill>
                  <a:schemeClr val="bg1">
                    <a:lumMod val="65000"/>
                    <a:lumOff val="35000"/>
                  </a:schemeClr>
                </a:solidFill>
                <a:latin typeface="+mn-lt"/>
                <a:cs typeface="Arial" panose="020B0604020202020204" pitchFamily="34" charset="0"/>
              </a:rPr>
              <a:t>brødtekst</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i</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tekstboksen</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ved</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hjelp</a:t>
            </a:r>
            <a:r>
              <a:rPr lang="en-US" sz="900" baseline="0" noProof="0">
                <a:solidFill>
                  <a:schemeClr val="bg1">
                    <a:lumMod val="65000"/>
                    <a:lumOff val="35000"/>
                  </a:schemeClr>
                </a:solidFill>
                <a:latin typeface="+mn-lt"/>
                <a:cs typeface="Arial" panose="020B0604020202020204" pitchFamily="34" charset="0"/>
              </a:rPr>
              <a:t> av </a:t>
            </a:r>
            <a:r>
              <a:rPr lang="en-US" sz="900" baseline="0" noProof="0" err="1">
                <a:solidFill>
                  <a:schemeClr val="bg1">
                    <a:lumMod val="65000"/>
                    <a:lumOff val="35000"/>
                  </a:schemeClr>
                </a:solidFill>
                <a:latin typeface="+mn-lt"/>
                <a:cs typeface="Arial" panose="020B0604020202020204" pitchFamily="34" charset="0"/>
              </a:rPr>
              <a:t>ikonet</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eller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bruke</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punktmerking</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trykker</a:t>
            </a:r>
            <a:r>
              <a:rPr lang="en-US" sz="900" baseline="0" noProof="0">
                <a:solidFill>
                  <a:schemeClr val="bg1">
                    <a:lumMod val="65000"/>
                    <a:lumOff val="35000"/>
                  </a:schemeClr>
                </a:solidFill>
                <a:latin typeface="+mn-lt"/>
                <a:cs typeface="Arial" panose="020B0604020202020204" pitchFamily="34" charset="0"/>
              </a:rPr>
              <a:t> du ENTER/RETUR </a:t>
            </a:r>
            <a:r>
              <a:rPr lang="en-US" sz="900" baseline="0" noProof="0" err="1">
                <a:solidFill>
                  <a:schemeClr val="bg1">
                    <a:lumMod val="65000"/>
                    <a:lumOff val="35000"/>
                  </a:schemeClr>
                </a:solidFill>
                <a:latin typeface="+mn-lt"/>
                <a:cs typeface="Arial" panose="020B0604020202020204" pitchFamily="34" charset="0"/>
              </a:rPr>
              <a:t>etter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overskriften</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og</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bruker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deretter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denne</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funksjonen</a:t>
            </a:r>
            <a:r>
              <a:rPr lang="en-US" sz="900" baseline="0" noProof="0">
                <a:solidFill>
                  <a:schemeClr val="bg1">
                    <a:lumMod val="65000"/>
                    <a:lumOff val="35000"/>
                  </a:schemeClr>
                </a:solidFill>
                <a:latin typeface="+mn-lt"/>
                <a:cs typeface="Arial" panose="020B0604020202020204" pitchFamily="34" charset="0"/>
              </a:rPr>
              <a:t> til å </a:t>
            </a:r>
            <a:r>
              <a:rPr lang="en-US" sz="900" baseline="0" noProof="0" err="1">
                <a:solidFill>
                  <a:schemeClr val="bg1">
                    <a:lumMod val="65000"/>
                    <a:lumOff val="35000"/>
                  </a:schemeClr>
                </a:solidFill>
                <a:latin typeface="+mn-lt"/>
                <a:cs typeface="Arial" panose="020B0604020202020204" pitchFamily="34" charset="0"/>
              </a:rPr>
              <a:t>veksle</a:t>
            </a:r>
            <a:r>
              <a:rPr lang="en-US" sz="900" baseline="0" noProof="0">
                <a:solidFill>
                  <a:schemeClr val="bg1">
                    <a:lumMod val="65000"/>
                    <a:lumOff val="35000"/>
                  </a:schemeClr>
                </a:solidFill>
                <a:latin typeface="+mn-lt"/>
                <a:cs typeface="Arial" panose="020B0604020202020204" pitchFamily="34" charset="0"/>
              </a:rPr>
              <a:t> til </a:t>
            </a:r>
            <a:r>
              <a:rPr lang="en-US" sz="900" baseline="0" noProof="0" err="1">
                <a:solidFill>
                  <a:schemeClr val="bg1">
                    <a:lumMod val="65000"/>
                    <a:lumOff val="35000"/>
                  </a:schemeClr>
                </a:solidFill>
                <a:latin typeface="+mn-lt"/>
                <a:cs typeface="Arial" panose="020B0604020202020204" pitchFamily="34" charset="0"/>
              </a:rPr>
              <a:t>brødtekst</a:t>
            </a:r>
            <a:r>
              <a:rPr lang="en-US" sz="900" baseline="0" noProof="0">
                <a:solidFill>
                  <a:schemeClr val="bg1">
                    <a:lumMod val="65000"/>
                    <a:lumOff val="35000"/>
                  </a:schemeClr>
                </a:solidFill>
                <a:latin typeface="+mn-lt"/>
                <a:cs typeface="Arial" panose="020B0604020202020204" pitchFamily="34" charset="0"/>
              </a:rPr>
              <a:t>.
</a:t>
            </a: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10949" y="1685077"/>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82599" y="1908374"/>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13011" y="1636554"/>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tre</a:t>
            </a:r>
            <a:r>
              <a:rPr lang="en-US" noProof="0"/>
              <a:t> </a:t>
            </a:r>
            <a:r>
              <a:rPr lang="en-US" noProof="0" err="1"/>
              <a:t>linjer</a:t>
            </a:r>
            <a:r>
              <a:rPr lang="en-US" noProof="0"/>
              <a:t>
</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r>
              <a:rPr lang="nb-NO"/>
              <a:t>20XX-XX-XX</a:t>
            </a:r>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Skanskas klimaveikart</a:t>
            </a:r>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nb-NO" noProof="0"/>
              <a:t>Klikk for å legge til en overskrift på maksimalt tre linjer
</a:t>
            </a:r>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nb-NO" noProof="0"/>
              <a:t>Klikk for å legge til et diagram
</a:t>
            </a:r>
            <a:endParaRPr lang="en-US" noProof="0"/>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271500"/>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7" name="textruta 5">
            <a:extLst>
              <a:ext uri="{FF2B5EF4-FFF2-40B4-BE49-F238E27FC236}">
                <a16:creationId xmlns:a16="http://schemas.microsoft.com/office/drawing/2014/main" id="{CF17DA22-82FD-48B7-9372-3C9C4574FD2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ruta 8">
            <a:extLst>
              <a:ext uri="{FF2B5EF4-FFF2-40B4-BE49-F238E27FC236}">
                <a16:creationId xmlns:a16="http://schemas.microsoft.com/office/drawing/2014/main" id="{7B306B18-3862-4AB9-886B-6DD3FE2A272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Rektangel 38">
            <a:extLst>
              <a:ext uri="{FF2B5EF4-FFF2-40B4-BE49-F238E27FC236}">
                <a16:creationId xmlns:a16="http://schemas.microsoft.com/office/drawing/2014/main" id="{716CD0C1-9907-4793-A4E0-CDB16CF8AA6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ktangel 39">
            <a:extLst>
              <a:ext uri="{FF2B5EF4-FFF2-40B4-BE49-F238E27FC236}">
                <a16:creationId xmlns:a16="http://schemas.microsoft.com/office/drawing/2014/main" id="{3E336188-BC78-4BB3-B6A1-15AE4E893E33}"/>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nb-NO" noProof="0"/>
              <a:t>Klikk for å legge til en tabell
</a:t>
            </a:r>
            <a:endParaRPr lang="en-US" noProof="0"/>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err="1">
                <a:solidFill>
                  <a:schemeClr val="tx1">
                    <a:lumMod val="65000"/>
                    <a:lumOff val="35000"/>
                  </a:schemeClr>
                </a:solidFill>
                <a:latin typeface="+mn-lt"/>
                <a:cs typeface="Arial" panose="020B0604020202020204" pitchFamily="34" charset="0"/>
              </a:rPr>
              <a:t>Hvis</a:t>
            </a:r>
            <a:r>
              <a:rPr lang="en-US" sz="900" baseline="0" noProof="0">
                <a:solidFill>
                  <a:schemeClr val="tx1">
                    <a:lumMod val="65000"/>
                    <a:lumOff val="35000"/>
                  </a:schemeClr>
                </a:solidFill>
                <a:latin typeface="+mn-lt"/>
                <a:cs typeface="Arial" panose="020B0604020202020204" pitchFamily="34" charset="0"/>
              </a:rPr>
              <a:t> du </a:t>
            </a:r>
            <a:r>
              <a:rPr lang="en-US" sz="900" baseline="0" noProof="0" err="1">
                <a:solidFill>
                  <a:schemeClr val="tx1">
                    <a:lumMod val="65000"/>
                    <a:lumOff val="35000"/>
                  </a:schemeClr>
                </a:solidFill>
                <a:latin typeface="+mn-lt"/>
                <a:cs typeface="Arial" panose="020B0604020202020204" pitchFamily="34" charset="0"/>
              </a:rPr>
              <a:t>vil</a:t>
            </a:r>
            <a:r>
              <a:rPr lang="en-US" sz="900" baseline="0" noProof="0">
                <a:solidFill>
                  <a:schemeClr val="tx1">
                    <a:lumMod val="65000"/>
                    <a:lumOff val="35000"/>
                  </a:schemeClr>
                </a:solidFill>
                <a:latin typeface="+mn-lt"/>
                <a:cs typeface="Arial" panose="020B0604020202020204" pitchFamily="34" charset="0"/>
              </a:rPr>
              <a:t> endre fra </a:t>
            </a:r>
            <a:r>
              <a:rPr lang="en-US" sz="900" baseline="0" noProof="0" err="1">
                <a:solidFill>
                  <a:schemeClr val="tx1">
                    <a:lumMod val="65000"/>
                    <a:lumOff val="35000"/>
                  </a:schemeClr>
                </a:solidFill>
                <a:latin typeface="+mn-lt"/>
                <a:cs typeface="Arial" panose="020B0604020202020204" pitchFamily="34" charset="0"/>
              </a:rPr>
              <a:t>overskrift</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eller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punktmerking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trykker</a:t>
            </a:r>
            <a:r>
              <a:rPr lang="en-US" sz="900" baseline="0" noProof="0">
                <a:solidFill>
                  <a:schemeClr val="tx1">
                    <a:lumMod val="65000"/>
                    <a:lumOff val="35000"/>
                  </a:schemeClr>
                </a:solidFill>
                <a:latin typeface="+mn-lt"/>
                <a:cs typeface="Arial" panose="020B0604020202020204" pitchFamily="34" charset="0"/>
              </a:rPr>
              <a:t> du enter/return </a:t>
            </a:r>
            <a:r>
              <a:rPr lang="en-US" sz="900" baseline="0" noProof="0" err="1">
                <a:solidFill>
                  <a:schemeClr val="tx1">
                    <a:lumMod val="65000"/>
                    <a:lumOff val="35000"/>
                  </a:schemeClr>
                </a:solidFill>
                <a:latin typeface="+mn-lt"/>
                <a:cs typeface="Arial" panose="020B0604020202020204" pitchFamily="34" charset="0"/>
              </a:rPr>
              <a:t>etter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overskriften</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denne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funksjonen</a:t>
            </a:r>
            <a:r>
              <a:rPr lang="en-US" sz="900" baseline="0" noProof="0">
                <a:solidFill>
                  <a:schemeClr val="tx1">
                    <a:lumMod val="65000"/>
                    <a:lumOff val="35000"/>
                  </a:schemeClr>
                </a:solidFill>
                <a:latin typeface="+mn-lt"/>
                <a:cs typeface="Arial" panose="020B0604020202020204" pitchFamily="34" charset="0"/>
              </a:rPr>
              <a:t> til å </a:t>
            </a:r>
            <a:r>
              <a:rPr lang="en-US" sz="900" baseline="0" noProof="0" err="1">
                <a:solidFill>
                  <a:schemeClr val="tx1">
                    <a:lumMod val="65000"/>
                    <a:lumOff val="35000"/>
                  </a:schemeClr>
                </a:solidFill>
                <a:latin typeface="+mn-lt"/>
                <a:cs typeface="Arial" panose="020B0604020202020204" pitchFamily="34" charset="0"/>
              </a:rPr>
              <a:t>veksle</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nb-NO" noProof="0"/>
              <a:t>Klikk på ikonet for å legge til en </a:t>
            </a:r>
            <a:r>
              <a:rPr lang="nb-NO" noProof="0" err="1"/>
              <a:t>skjembilde</a:t>
            </a:r>
            <a:r>
              <a:rPr lang="nb-NO" noProof="0"/>
              <a:t> eller et bilde
</a:t>
            </a:r>
            <a:endParaRPr lang="en-US" noProof="0"/>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nb-NO" noProof="0"/>
              <a:t>Klikk på ikonet for å legge til en </a:t>
            </a:r>
            <a:r>
              <a:rPr lang="nb-NO" noProof="0" err="1"/>
              <a:t>skjembilde</a:t>
            </a:r>
            <a:r>
              <a:rPr lang="nb-NO" noProof="0"/>
              <a:t> eller et bilde
</a:t>
            </a:r>
            <a:endParaRPr lang="en-US" noProof="0"/>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nb-NO" noProof="0"/>
              <a:t>Klikk for å legge til en overskrift på to linjer</a:t>
            </a:r>
            <a:endParaRPr lang="en-US" noProof="0"/>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nb-NO" noProof="0"/>
              <a:t>Klikk for å legge til navn</a:t>
            </a:r>
            <a:br>
              <a:rPr lang="nb-NO" noProof="0"/>
            </a:br>
            <a:r>
              <a:rPr lang="nb-NO" noProof="0"/>
              <a:t>Tittel, Forretningsenhet
Og dato
</a:t>
            </a:r>
            <a:endParaRPr lang="en-US" noProof="0"/>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r>
              <a:rPr lang="nb-NO"/>
              <a:t>20XX-XX-XX</a:t>
            </a:r>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a:t>Klikk på ikonet for å legge til et bilde
</a:t>
            </a:r>
            <a:endParaRPr lang="en-US" noProof="0"/>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0" name="textruta 5">
            <a:extLst>
              <a:ext uri="{FF2B5EF4-FFF2-40B4-BE49-F238E27FC236}">
                <a16:creationId xmlns:a16="http://schemas.microsoft.com/office/drawing/2014/main" id="{B5365E67-354C-4F26-85E0-AE98257094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0BEDCF9C-D477-4E50-80C9-CE5847B8AB02}"/>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2944D427-7651-4CEA-9684-F13B982A402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30FD2036-81A0-4C96-A415-294C95789C5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err="1">
                <a:solidFill>
                  <a:schemeClr val="tx1">
                    <a:lumMod val="65000"/>
                    <a:lumOff val="35000"/>
                  </a:schemeClr>
                </a:solidFill>
                <a:latin typeface="+mn-lt"/>
                <a:cs typeface="Arial" panose="020B0604020202020204" pitchFamily="34" charset="0"/>
              </a:rPr>
              <a:t>Hvis</a:t>
            </a:r>
            <a:r>
              <a:rPr lang="en-US" sz="900" baseline="0" noProof="0">
                <a:solidFill>
                  <a:schemeClr val="tx1">
                    <a:lumMod val="65000"/>
                    <a:lumOff val="35000"/>
                  </a:schemeClr>
                </a:solidFill>
                <a:latin typeface="+mn-lt"/>
                <a:cs typeface="Arial" panose="020B0604020202020204" pitchFamily="34" charset="0"/>
              </a:rPr>
              <a:t> du </a:t>
            </a:r>
            <a:r>
              <a:rPr lang="en-US" sz="900" baseline="0" noProof="0" err="1">
                <a:solidFill>
                  <a:schemeClr val="tx1">
                    <a:lumMod val="65000"/>
                    <a:lumOff val="35000"/>
                  </a:schemeClr>
                </a:solidFill>
                <a:latin typeface="+mn-lt"/>
                <a:cs typeface="Arial" panose="020B0604020202020204" pitchFamily="34" charset="0"/>
              </a:rPr>
              <a:t>vil</a:t>
            </a:r>
            <a:r>
              <a:rPr lang="en-US" sz="900" baseline="0" noProof="0">
                <a:solidFill>
                  <a:schemeClr val="tx1">
                    <a:lumMod val="65000"/>
                    <a:lumOff val="35000"/>
                  </a:schemeClr>
                </a:solidFill>
                <a:latin typeface="+mn-lt"/>
                <a:cs typeface="Arial" panose="020B0604020202020204" pitchFamily="34" charset="0"/>
              </a:rPr>
              <a:t> endre fra </a:t>
            </a:r>
            <a:r>
              <a:rPr lang="en-US" sz="900" baseline="0" noProof="0" err="1">
                <a:solidFill>
                  <a:schemeClr val="tx1">
                    <a:lumMod val="65000"/>
                    <a:lumOff val="35000"/>
                  </a:schemeClr>
                </a:solidFill>
                <a:latin typeface="+mn-lt"/>
                <a:cs typeface="Arial" panose="020B0604020202020204" pitchFamily="34" charset="0"/>
              </a:rPr>
              <a:t>overskrift</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eller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punktmerking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trykker</a:t>
            </a:r>
            <a:r>
              <a:rPr lang="en-US" sz="900" baseline="0" noProof="0">
                <a:solidFill>
                  <a:schemeClr val="tx1">
                    <a:lumMod val="65000"/>
                    <a:lumOff val="35000"/>
                  </a:schemeClr>
                </a:solidFill>
                <a:latin typeface="+mn-lt"/>
                <a:cs typeface="Arial" panose="020B0604020202020204" pitchFamily="34" charset="0"/>
              </a:rPr>
              <a:t> du enter/return </a:t>
            </a:r>
            <a:r>
              <a:rPr lang="en-US" sz="900" baseline="0" noProof="0" err="1">
                <a:solidFill>
                  <a:schemeClr val="tx1">
                    <a:lumMod val="65000"/>
                    <a:lumOff val="35000"/>
                  </a:schemeClr>
                </a:solidFill>
                <a:latin typeface="+mn-lt"/>
                <a:cs typeface="Arial" panose="020B0604020202020204" pitchFamily="34" charset="0"/>
              </a:rPr>
              <a:t>etter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overskriften</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denne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funksjonen</a:t>
            </a:r>
            <a:r>
              <a:rPr lang="en-US" sz="900" baseline="0" noProof="0">
                <a:solidFill>
                  <a:schemeClr val="tx1">
                    <a:lumMod val="65000"/>
                    <a:lumOff val="35000"/>
                  </a:schemeClr>
                </a:solidFill>
                <a:latin typeface="+mn-lt"/>
                <a:cs typeface="Arial" panose="020B0604020202020204" pitchFamily="34" charset="0"/>
              </a:rPr>
              <a:t> til å </a:t>
            </a:r>
            <a:r>
              <a:rPr lang="en-US" sz="900" baseline="0" noProof="0" err="1">
                <a:solidFill>
                  <a:schemeClr val="tx1">
                    <a:lumMod val="65000"/>
                    <a:lumOff val="35000"/>
                  </a:schemeClr>
                </a:solidFill>
                <a:latin typeface="+mn-lt"/>
                <a:cs typeface="Arial" panose="020B0604020202020204" pitchFamily="34" charset="0"/>
              </a:rPr>
              <a:t>veksle</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tx1"/>
          </a:solidFill>
          <a:effectLst/>
        </p:spPr>
        <p:txBody>
          <a:bodyPr wrap="square" rtlCol="0" anchor="ctr" anchorCtr="0">
            <a:spAutoFit/>
          </a:bodyPr>
          <a:lstStyle/>
          <a:p>
            <a:pPr algn="ctr"/>
            <a:r>
              <a:rPr lang="nb-NO" sz="900" baseline="0" noProof="0">
                <a:solidFill>
                  <a:schemeClr val="bg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20XX-XX-XX</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20XX-XX-XX</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ruta 5">
            <a:extLst>
              <a:ext uri="{FF2B5EF4-FFF2-40B4-BE49-F238E27FC236}">
                <a16:creationId xmlns:a16="http://schemas.microsoft.com/office/drawing/2014/main" id="{46F0678B-F169-45F8-B367-798BEDCCD8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ruta 8">
            <a:extLst>
              <a:ext uri="{FF2B5EF4-FFF2-40B4-BE49-F238E27FC236}">
                <a16:creationId xmlns:a16="http://schemas.microsoft.com/office/drawing/2014/main" id="{40C06B5F-8B59-4FEC-B8AC-9DECE6F53CF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ktangel 34">
            <a:extLst>
              <a:ext uri="{FF2B5EF4-FFF2-40B4-BE49-F238E27FC236}">
                <a16:creationId xmlns:a16="http://schemas.microsoft.com/office/drawing/2014/main" id="{A5684830-4572-407A-9564-03FF581917F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ktangel 35">
            <a:extLst>
              <a:ext uri="{FF2B5EF4-FFF2-40B4-BE49-F238E27FC236}">
                <a16:creationId xmlns:a16="http://schemas.microsoft.com/office/drawing/2014/main" id="{7CD6E546-A684-40DB-BB82-F4F6F6E06BB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84" y="1699201"/>
            <a:ext cx="9356400" cy="44545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r>
              <a:rPr lang="nb-NO"/>
              <a:t>20XX-XX-XX</a:t>
            </a:r>
          </a:p>
        </p:txBody>
      </p:sp>
      <p:sp>
        <p:nvSpPr>
          <p:cNvPr id="5" name="Footer Placeholder 4"/>
          <p:cNvSpPr>
            <a:spLocks noGrp="1"/>
          </p:cNvSpPr>
          <p:nvPr>
            <p:ph type="ftr" sz="quarter" idx="11"/>
          </p:nvPr>
        </p:nvSpPr>
        <p:spPr/>
        <p:txBody>
          <a:bodyPr/>
          <a:lstStyle/>
          <a:p>
            <a:r>
              <a:rPr lang="nb-NO"/>
              <a:t>Skanskas klimaveikart</a:t>
            </a:r>
          </a:p>
        </p:txBody>
      </p:sp>
      <p:sp>
        <p:nvSpPr>
          <p:cNvPr id="6" name="Slide Number Placeholder 5"/>
          <p:cNvSpPr>
            <a:spLocks noGrp="1"/>
          </p:cNvSpPr>
          <p:nvPr>
            <p:ph type="sldNum" sz="quarter" idx="12"/>
          </p:nvPr>
        </p:nvSpPr>
        <p:spPr/>
        <p:txBody>
          <a:bodyPr/>
          <a:lstStyle/>
          <a:p>
            <a:fld id="{552F452E-B795-4D05-B605-588F6513802C}" type="slidenum">
              <a:rPr lang="nb-NO" smtClean="0"/>
              <a:t>‹#›</a:t>
            </a:fld>
            <a:endParaRPr lang="nb-NO"/>
          </a:p>
        </p:txBody>
      </p:sp>
      <p:sp>
        <p:nvSpPr>
          <p:cNvPr id="8" name="Title 7"/>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61865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736099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
Klikk på ikonet for å legge til et bilde
</a:t>
            </a:r>
            <a:endParaRPr lang="en-US" noProof="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err="1"/>
              <a:t>Klikk</a:t>
            </a:r>
            <a:r>
              <a:rPr lang="en-US" noProof="0"/>
              <a:t> for </a:t>
            </a:r>
            <a:r>
              <a:rPr lang="en-US" noProof="0" err="1"/>
              <a:t>saksliste</a:t>
            </a:r>
            <a:r>
              <a:rPr lang="en-US" noProof="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a:t>Klikk for å legge til en overskrift på to linjer</a:t>
            </a:r>
            <a:endParaRPr lang="en-US" noProof="0"/>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a:t>Klikk for å legge til navn</a:t>
            </a:r>
            <a:br>
              <a:rPr lang="nb-NO" noProof="0"/>
            </a:br>
            <a:r>
              <a:rPr lang="nb-NO" noProof="0"/>
              <a:t>Tittel, Forretningsenhet
Og dato
</a:t>
            </a:r>
            <a:endParaRPr lang="en-US" noProof="0"/>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ruta 5">
            <a:extLst>
              <a:ext uri="{FF2B5EF4-FFF2-40B4-BE49-F238E27FC236}">
                <a16:creationId xmlns:a16="http://schemas.microsoft.com/office/drawing/2014/main" id="{3EA4AB85-2C02-49AD-AAC3-E98480E0C14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4A5CC5F5-C1C9-4C5A-B4EC-2B913C655F8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94AF6BEA-BCE8-44DF-A96F-354CBA8F38E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BAA2ECB3-3B6C-458A-94E0-F63D86AE680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a:t>Klikk på ikonet for å legge til et bilde
</a:t>
            </a:r>
            <a:endParaRPr lang="en-GB"/>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a:t>Klikk for å legge til en overskrift på to linjer</a:t>
            </a:r>
            <a:endParaRPr lang="en-GB"/>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a:t>Klikk for å legge til navn</a:t>
            </a:r>
            <a:br>
              <a:rPr lang="nb-NO" noProof="0"/>
            </a:br>
            <a:r>
              <a:rPr lang="nb-NO" noProof="0"/>
              <a:t>Tittel, Forretningsenhet
Og dato
</a:t>
            </a:r>
            <a:endParaRPr lang="en-US" noProof="0"/>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A3B46C01-50D5-4937-B5A0-21F20E18D0C2}"/>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D39CA60C-27C7-4A11-AED2-BA2076759FD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1EAD59C-A50B-4678-B81F-CDC18F25F621}"/>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FD77CEAC-0D22-4E23-9B20-7E6315DB79E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nb-NO" noProof="0"/>
              <a:t>Klikk for å legge til en overskrift på to linjer</a:t>
            </a:r>
            <a:endParaRPr lang="en-US" noProof="0"/>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r>
              <a:rPr lang="nb-NO"/>
              <a:t>20XX-XX-XX</a:t>
            </a:r>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Skanskas klimaveikart</a:t>
            </a:r>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nb-NO" noProof="0"/>
              <a:t>Klikk for å legge til en overskrift på to linjer</a:t>
            </a:r>
            <a:endParaRPr lang="en-US" noProof="0"/>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Skanskas klimaveikart</a:t>
            </a:r>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
</a:t>
            </a:r>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a:t>Klikk for å legge til en overskrift på to linjer</a:t>
            </a: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20XX-XX-XX</a:t>
            </a:r>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Skanskas klimaveikart</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6455E14D-E20F-493C-A9A9-B58C42DA0BF7}"/>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F92C58B3-BC69-4918-937B-71211FCC2E3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BBA3A40-C2A0-4F85-8AFD-B7A06BA8446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304F43E7-7D69-4F1A-99A1-7FC6050F0E3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Hovedtittel</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20XX-XX-XX</a:t>
            </a:r>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ctr">
              <a:defRPr sz="800" spc="50" baseline="0">
                <a:solidFill>
                  <a:schemeClr val="tx2"/>
                </a:solidFill>
              </a:defRPr>
            </a:lvl1pPr>
          </a:lstStyle>
          <a:p>
            <a:r>
              <a:rPr lang="en-US"/>
              <a:t>Skanskas klimaveikart</a:t>
            </a:r>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Lst>
  <p:hf sldNum="0"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Klikk</a:t>
            </a:r>
            <a:r>
              <a:rPr lang="en-US" noProof="0"/>
              <a:t> for å </a:t>
            </a:r>
            <a:r>
              <a:rPr lang="en-US" noProof="0" err="1"/>
              <a:t>redigere</a:t>
            </a:r>
            <a:r>
              <a:rPr lang="en-US" noProof="0"/>
              <a:t> </a:t>
            </a:r>
            <a:r>
              <a:rPr lang="en-US" noProof="0" err="1"/>
              <a:t>tittellysbildet</a:t>
            </a:r>
            <a:r>
              <a:rPr lang="en-US" noProof="0"/>
              <a:t> </a:t>
            </a:r>
            <a:r>
              <a:rPr lang="en-US" noProof="0" err="1"/>
              <a:t>i</a:t>
            </a:r>
            <a:r>
              <a:rPr lang="en-US" noProof="0"/>
              <a:t> </a:t>
            </a:r>
            <a:r>
              <a:rPr lang="en-US" noProof="0" err="1"/>
              <a:t>malen</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r>
              <a:rPr lang="nb-NO"/>
              <a:t>20XX-XX-XX</a:t>
            </a:r>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Skanskas klimaveikart</a:t>
            </a:r>
            <a:endParaRPr lang="en-US" noProof="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sldNum="0"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4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AE4B5C9F-6EF8-49E7-B93B-3FF568B828D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5431" r="22547"/>
          <a:stretch/>
        </p:blipFill>
        <p:spPr>
          <a:xfrm>
            <a:off x="6107113" y="0"/>
            <a:ext cx="6094412" cy="6858000"/>
          </a:xfrm>
          <a:prstGeom prst="rect">
            <a:avLst/>
          </a:prstGeom>
        </p:spPr>
      </p:pic>
      <p:sp>
        <p:nvSpPr>
          <p:cNvPr id="3" name="Plassholder for tekst 2">
            <a:extLst>
              <a:ext uri="{FF2B5EF4-FFF2-40B4-BE49-F238E27FC236}">
                <a16:creationId xmlns:a16="http://schemas.microsoft.com/office/drawing/2014/main" id="{5A8A5747-D08D-4A8A-AB7A-06F5B131B283}"/>
              </a:ext>
            </a:extLst>
          </p:cNvPr>
          <p:cNvSpPr>
            <a:spLocks noGrp="1"/>
          </p:cNvSpPr>
          <p:nvPr>
            <p:ph type="body" sz="quarter" idx="14"/>
          </p:nvPr>
        </p:nvSpPr>
        <p:spPr/>
        <p:txBody>
          <a:bodyPr/>
          <a:lstStyle/>
          <a:p>
            <a:r>
              <a:rPr lang="nb-NO" b="1">
                <a:latin typeface="Shape Sans" panose="00000500000000000000" pitchFamily="2" charset="0"/>
              </a:rPr>
              <a:t>Skanska Norges klimaveikart</a:t>
            </a:r>
          </a:p>
        </p:txBody>
      </p:sp>
      <p:sp>
        <p:nvSpPr>
          <p:cNvPr id="5" name="Plassholder for tekst 4">
            <a:extLst>
              <a:ext uri="{FF2B5EF4-FFF2-40B4-BE49-F238E27FC236}">
                <a16:creationId xmlns:a16="http://schemas.microsoft.com/office/drawing/2014/main" id="{D22D06EE-B7B2-47D5-B01D-2D6FC96E7585}"/>
              </a:ext>
            </a:extLst>
          </p:cNvPr>
          <p:cNvSpPr>
            <a:spLocks noGrp="1"/>
          </p:cNvSpPr>
          <p:nvPr>
            <p:ph type="body" sz="quarter" idx="16"/>
          </p:nvPr>
        </p:nvSpPr>
        <p:spPr/>
        <p:txBody>
          <a:bodyPr/>
          <a:lstStyle/>
          <a:p>
            <a:r>
              <a:rPr lang="nb-NO"/>
              <a:t>Nordøyvegen, Ålesund</a:t>
            </a:r>
          </a:p>
        </p:txBody>
      </p:sp>
    </p:spTree>
    <p:extLst>
      <p:ext uri="{BB962C8B-B14F-4D97-AF65-F5344CB8AC3E}">
        <p14:creationId xmlns:p14="http://schemas.microsoft.com/office/powerpoint/2010/main" val="456531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utendørs, himmel, vann, bygning&#10;&#10;Automatisk generert beskrivelse">
            <a:extLst>
              <a:ext uri="{FF2B5EF4-FFF2-40B4-BE49-F238E27FC236}">
                <a16:creationId xmlns:a16="http://schemas.microsoft.com/office/drawing/2014/main" id="{12D0D6A7-5A7C-4DBE-8886-2B97C4B7E9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00" r="5947"/>
          <a:stretch/>
        </p:blipFill>
        <p:spPr>
          <a:xfrm>
            <a:off x="-1" y="0"/>
            <a:ext cx="12192001" cy="6858000"/>
          </a:xfrm>
          <a:prstGeom prst="rect">
            <a:avLst/>
          </a:prstGeom>
        </p:spPr>
      </p:pic>
      <p:sp>
        <p:nvSpPr>
          <p:cNvPr id="3" name="Plassholder for bunntekst 2">
            <a:extLst>
              <a:ext uri="{FF2B5EF4-FFF2-40B4-BE49-F238E27FC236}">
                <a16:creationId xmlns:a16="http://schemas.microsoft.com/office/drawing/2014/main" id="{037E99DE-68C3-4C7B-AF82-E1547E8EEA3F}"/>
              </a:ext>
            </a:extLst>
          </p:cNvPr>
          <p:cNvSpPr>
            <a:spLocks noGrp="1"/>
          </p:cNvSpPr>
          <p:nvPr>
            <p:ph type="ftr" sz="quarter" idx="11"/>
          </p:nvPr>
        </p:nvSpPr>
        <p:spPr/>
        <p:txBody>
          <a:bodyPr/>
          <a:lstStyle/>
          <a:p>
            <a:r>
              <a:rPr lang="nb-NO">
                <a:solidFill>
                  <a:schemeClr val="bg1"/>
                </a:solidFill>
              </a:rPr>
              <a:t>Skanskas klimaveikart</a:t>
            </a:r>
          </a:p>
        </p:txBody>
      </p:sp>
      <p:sp>
        <p:nvSpPr>
          <p:cNvPr id="5" name="Tittel 4">
            <a:extLst>
              <a:ext uri="{FF2B5EF4-FFF2-40B4-BE49-F238E27FC236}">
                <a16:creationId xmlns:a16="http://schemas.microsoft.com/office/drawing/2014/main" id="{A17E6BB1-5D26-4162-88BA-3AE11A84F0F4}"/>
              </a:ext>
            </a:extLst>
          </p:cNvPr>
          <p:cNvSpPr>
            <a:spLocks noGrp="1"/>
          </p:cNvSpPr>
          <p:nvPr>
            <p:ph type="title"/>
          </p:nvPr>
        </p:nvSpPr>
        <p:spPr>
          <a:xfrm>
            <a:off x="507098" y="5159199"/>
            <a:ext cx="9354312" cy="980911"/>
          </a:xfrm>
        </p:spPr>
        <p:txBody>
          <a:bodyPr/>
          <a:lstStyle/>
          <a:p>
            <a:r>
              <a:rPr lang="nb-NO" sz="4000" b="1">
                <a:solidFill>
                  <a:schemeClr val="bg1"/>
                </a:solidFill>
                <a:effectLst>
                  <a:outerShdw blurRad="38100" dist="38100" dir="2700000" algn="tl">
                    <a:srgbClr val="000000">
                      <a:alpha val="43137"/>
                    </a:srgbClr>
                  </a:outerShdw>
                </a:effectLst>
                <a:latin typeface="Shape Sans" panose="00000500000000000000" pitchFamily="2" charset="0"/>
              </a:rPr>
              <a:t>Powerhouse </a:t>
            </a:r>
            <a:r>
              <a:rPr lang="nb-NO" sz="4000" b="1" err="1">
                <a:solidFill>
                  <a:schemeClr val="bg1"/>
                </a:solidFill>
                <a:effectLst>
                  <a:outerShdw blurRad="38100" dist="38100" dir="2700000" algn="tl">
                    <a:srgbClr val="000000">
                      <a:alpha val="43137"/>
                    </a:srgbClr>
                  </a:outerShdw>
                </a:effectLst>
                <a:latin typeface="Shape Sans" panose="00000500000000000000" pitchFamily="2" charset="0"/>
              </a:rPr>
              <a:t>Brattørkaia</a:t>
            </a:r>
            <a:r>
              <a:rPr lang="nb-NO" sz="4000" b="1">
                <a:solidFill>
                  <a:schemeClr val="bg1"/>
                </a:solidFill>
                <a:effectLst>
                  <a:outerShdw blurRad="38100" dist="38100" dir="2700000" algn="tl">
                    <a:srgbClr val="000000">
                      <a:alpha val="43137"/>
                    </a:srgbClr>
                  </a:outerShdw>
                </a:effectLst>
                <a:latin typeface="Shape Sans" panose="00000500000000000000" pitchFamily="2" charset="0"/>
              </a:rPr>
              <a:t> bruker 88% mindre energi enn et standard nybygg</a:t>
            </a:r>
          </a:p>
        </p:txBody>
      </p:sp>
      <p:sp>
        <p:nvSpPr>
          <p:cNvPr id="8" name="Plassholder for tekst 4">
            <a:extLst>
              <a:ext uri="{FF2B5EF4-FFF2-40B4-BE49-F238E27FC236}">
                <a16:creationId xmlns:a16="http://schemas.microsoft.com/office/drawing/2014/main" id="{43F6F8E1-F1C9-4F82-845A-26EEBC6878AC}"/>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err="1">
                <a:solidFill>
                  <a:schemeClr val="bg1"/>
                </a:solidFill>
              </a:rPr>
              <a:t>Powerhosue</a:t>
            </a:r>
            <a:r>
              <a:rPr lang="nb-NO" sz="800">
                <a:solidFill>
                  <a:schemeClr val="bg1"/>
                </a:solidFill>
              </a:rPr>
              <a:t> Brattørkaia, Trondheim</a:t>
            </a:r>
          </a:p>
        </p:txBody>
      </p:sp>
      <p:pic>
        <p:nvPicPr>
          <p:cNvPr id="10" name="Bilde 9">
            <a:extLst>
              <a:ext uri="{FF2B5EF4-FFF2-40B4-BE49-F238E27FC236}">
                <a16:creationId xmlns:a16="http://schemas.microsoft.com/office/drawing/2014/main" id="{CE4B381C-9730-49E1-8F2F-F9038EA61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231627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EAC0916-2051-46B4-AF42-259DEC080187}"/>
              </a:ext>
            </a:extLst>
          </p:cNvPr>
          <p:cNvSpPr>
            <a:spLocks noGrp="1"/>
          </p:cNvSpPr>
          <p:nvPr>
            <p:ph type="title"/>
          </p:nvPr>
        </p:nvSpPr>
        <p:spPr>
          <a:xfrm>
            <a:off x="583882" y="506802"/>
            <a:ext cx="11021062" cy="576000"/>
          </a:xfrm>
        </p:spPr>
        <p:txBody>
          <a:bodyPr/>
          <a:lstStyle/>
          <a:p>
            <a:r>
              <a:rPr lang="nb-NO" b="1">
                <a:latin typeface="Shape Sans" panose="00000500000000000000" pitchFamily="2" charset="0"/>
              </a:rPr>
              <a:t>Materialressurser</a:t>
            </a:r>
          </a:p>
        </p:txBody>
      </p:sp>
      <p:sp>
        <p:nvSpPr>
          <p:cNvPr id="8" name="TekstSylinder 7">
            <a:extLst>
              <a:ext uri="{FF2B5EF4-FFF2-40B4-BE49-F238E27FC236}">
                <a16:creationId xmlns:a16="http://schemas.microsoft.com/office/drawing/2014/main" id="{EC554510-248A-40AD-9089-3EE81FF52B7A}"/>
              </a:ext>
            </a:extLst>
          </p:cNvPr>
          <p:cNvSpPr txBox="1"/>
          <p:nvPr/>
        </p:nvSpPr>
        <p:spPr>
          <a:xfrm>
            <a:off x="583882" y="1190349"/>
            <a:ext cx="5325228" cy="830997"/>
          </a:xfrm>
          <a:prstGeom prst="rect">
            <a:avLst/>
          </a:prstGeom>
          <a:noFill/>
        </p:spPr>
        <p:txBody>
          <a:bodyPr wrap="square" lIns="46800" rIns="46800" rtlCol="0">
            <a:spAutoFit/>
          </a:bodyPr>
          <a:lstStyle/>
          <a:p>
            <a:r>
              <a:rPr lang="nb-NO" sz="2400" b="1">
                <a:solidFill>
                  <a:schemeClr val="tx2"/>
                </a:solidFill>
                <a:latin typeface="Shape Sans" panose="00000500000000000000" pitchFamily="2" charset="0"/>
              </a:rPr>
              <a:t>Vi bruker materialressurser på en klimasmart måte ved at: </a:t>
            </a:r>
          </a:p>
        </p:txBody>
      </p:sp>
      <p:sp>
        <p:nvSpPr>
          <p:cNvPr id="9" name="TekstSylinder 8">
            <a:extLst>
              <a:ext uri="{FF2B5EF4-FFF2-40B4-BE49-F238E27FC236}">
                <a16:creationId xmlns:a16="http://schemas.microsoft.com/office/drawing/2014/main" id="{8BBEB3A4-C185-41DA-B8AA-0D828E46F67F}"/>
              </a:ext>
            </a:extLst>
          </p:cNvPr>
          <p:cNvSpPr txBox="1"/>
          <p:nvPr/>
        </p:nvSpPr>
        <p:spPr>
          <a:xfrm>
            <a:off x="576001" y="2134284"/>
            <a:ext cx="6608770" cy="3760004"/>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vi har kunnskap om hvordan vi gjør en helthetlig materialvurdering i våre prosjekter.</a:t>
            </a:r>
          </a:p>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materialvalg er en naturlig del av planleggingen i prosjektets tidligste fase.</a:t>
            </a:r>
          </a:p>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klimafotavtrykk for materialer er et viktig kriterium ved innkjøp.</a:t>
            </a:r>
          </a:p>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vi er innovative i bruk av materialer og fremmer klimaambisiøse løsninger.</a:t>
            </a:r>
          </a:p>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vi bidrar til utvikling av klimaambisiøse produkter og løsninger gjennom samarbeid, innovasjon og partnerskap med vår leverandørkjede.</a:t>
            </a:r>
          </a:p>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2" charset="0"/>
              </a:rPr>
              <a:t>vi reduserer mengden svinn gjennom økt materialutnyttelse, bedre håndtering av materialer frem til og på byggeplassen, og mer bruk av </a:t>
            </a:r>
            <a:r>
              <a:rPr lang="nb-NO" sz="1600" err="1">
                <a:solidFill>
                  <a:schemeClr val="tx2"/>
                </a:solidFill>
                <a:latin typeface="Shape Sans" panose="00000500000000000000" pitchFamily="2" charset="0"/>
              </a:rPr>
              <a:t>prefab</a:t>
            </a:r>
            <a:r>
              <a:rPr lang="nb-NO" sz="1600">
                <a:solidFill>
                  <a:schemeClr val="tx2"/>
                </a:solidFill>
                <a:latin typeface="Shape Sans" panose="00000500000000000000" pitchFamily="2" charset="0"/>
              </a:rPr>
              <a:t> og prekutt der det er hensiktsmessig.</a:t>
            </a:r>
          </a:p>
        </p:txBody>
      </p:sp>
      <p:sp>
        <p:nvSpPr>
          <p:cNvPr id="7" name="Plassholder for bunntekst 6">
            <a:extLst>
              <a:ext uri="{FF2B5EF4-FFF2-40B4-BE49-F238E27FC236}">
                <a16:creationId xmlns:a16="http://schemas.microsoft.com/office/drawing/2014/main" id="{B849A0E8-B6B5-4357-9A31-3BA99734D169}"/>
              </a:ext>
            </a:extLst>
          </p:cNvPr>
          <p:cNvSpPr>
            <a:spLocks noGrp="1"/>
          </p:cNvSpPr>
          <p:nvPr>
            <p:ph type="ftr" sz="quarter" idx="11"/>
          </p:nvPr>
        </p:nvSpPr>
        <p:spPr/>
        <p:txBody>
          <a:bodyPr/>
          <a:lstStyle/>
          <a:p>
            <a:r>
              <a:rPr lang="nb-NO"/>
              <a:t>Skanskas klimaveikart</a:t>
            </a:r>
          </a:p>
        </p:txBody>
      </p:sp>
      <p:pic>
        <p:nvPicPr>
          <p:cNvPr id="12" name="Bilde 11">
            <a:extLst>
              <a:ext uri="{FF2B5EF4-FFF2-40B4-BE49-F238E27FC236}">
                <a16:creationId xmlns:a16="http://schemas.microsoft.com/office/drawing/2014/main" id="{1213F610-357A-45AE-9818-F894539CB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39" descr="Icon&#10;&#10;Description automatically generated">
            <a:extLst>
              <a:ext uri="{FF2B5EF4-FFF2-40B4-BE49-F238E27FC236}">
                <a16:creationId xmlns:a16="http://schemas.microsoft.com/office/drawing/2014/main" id="{115AF09E-A77F-A576-27FB-E18BB4CFA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521" y="2333812"/>
            <a:ext cx="3049081" cy="2812933"/>
          </a:xfrm>
          <a:prstGeom prst="rect">
            <a:avLst/>
          </a:prstGeom>
        </p:spPr>
      </p:pic>
    </p:spTree>
    <p:extLst>
      <p:ext uri="{BB962C8B-B14F-4D97-AF65-F5344CB8AC3E}">
        <p14:creationId xmlns:p14="http://schemas.microsoft.com/office/powerpoint/2010/main" val="1323768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1DF38047-3715-20B1-84A5-6BCD66E1CD3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t="27" b="27"/>
          <a:stretch>
            <a:fillRect/>
          </a:stretch>
        </p:blipFill>
        <p:spPr/>
      </p:pic>
      <p:sp>
        <p:nvSpPr>
          <p:cNvPr id="3" name="Plassholder for bunntekst 2">
            <a:extLst>
              <a:ext uri="{FF2B5EF4-FFF2-40B4-BE49-F238E27FC236}">
                <a16:creationId xmlns:a16="http://schemas.microsoft.com/office/drawing/2014/main" id="{5A516668-F236-0AFB-817B-E3BDBF64CA59}"/>
              </a:ext>
            </a:extLst>
          </p:cNvPr>
          <p:cNvSpPr>
            <a:spLocks noGrp="1"/>
          </p:cNvSpPr>
          <p:nvPr>
            <p:ph type="ftr" sz="quarter" idx="3"/>
          </p:nvPr>
        </p:nvSpPr>
        <p:spPr/>
        <p:txBody>
          <a:bodyPr/>
          <a:lstStyle/>
          <a:p>
            <a:r>
              <a:rPr lang="en-US" noProof="0"/>
              <a:t>Skanskas klimaveikart</a:t>
            </a:r>
          </a:p>
        </p:txBody>
      </p:sp>
      <p:sp>
        <p:nvSpPr>
          <p:cNvPr id="4" name="Plassholder for tekst 3">
            <a:extLst>
              <a:ext uri="{FF2B5EF4-FFF2-40B4-BE49-F238E27FC236}">
                <a16:creationId xmlns:a16="http://schemas.microsoft.com/office/drawing/2014/main" id="{16E83470-7C3D-1226-A893-E9DC38657681}"/>
              </a:ext>
            </a:extLst>
          </p:cNvPr>
          <p:cNvSpPr>
            <a:spLocks noGrp="1"/>
          </p:cNvSpPr>
          <p:nvPr>
            <p:ph type="body" sz="quarter" idx="14"/>
          </p:nvPr>
        </p:nvSpPr>
        <p:spPr/>
        <p:txBody>
          <a:bodyPr/>
          <a:lstStyle/>
          <a:p>
            <a:endParaRPr lang="nb-NO"/>
          </a:p>
        </p:txBody>
      </p:sp>
      <p:sp>
        <p:nvSpPr>
          <p:cNvPr id="7" name="Tittel 5">
            <a:extLst>
              <a:ext uri="{FF2B5EF4-FFF2-40B4-BE49-F238E27FC236}">
                <a16:creationId xmlns:a16="http://schemas.microsoft.com/office/drawing/2014/main" id="{B5137025-F8F9-1633-2136-7D29CB044E29}"/>
              </a:ext>
            </a:extLst>
          </p:cNvPr>
          <p:cNvSpPr txBox="1">
            <a:spLocks/>
          </p:cNvSpPr>
          <p:nvPr/>
        </p:nvSpPr>
        <p:spPr>
          <a:xfrm>
            <a:off x="362168" y="291465"/>
            <a:ext cx="11138533" cy="98091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b-NO" sz="3200" b="1" err="1">
                <a:solidFill>
                  <a:schemeClr val="bg1"/>
                </a:solidFill>
                <a:effectLst>
                  <a:outerShdw blurRad="38100" dist="38100" dir="2700000" algn="tl">
                    <a:srgbClr val="000000">
                      <a:alpha val="43137"/>
                    </a:srgbClr>
                  </a:outerShdw>
                </a:effectLst>
                <a:latin typeface="Shape Sans" panose="00000500000000000000" pitchFamily="2" charset="0"/>
              </a:rPr>
              <a:t>Biocrete</a:t>
            </a:r>
            <a:r>
              <a:rPr lang="nb-NO" sz="3200" b="1">
                <a:solidFill>
                  <a:schemeClr val="bg1"/>
                </a:solidFill>
                <a:effectLst>
                  <a:outerShdw blurRad="38100" dist="38100" dir="2700000" algn="tl">
                    <a:srgbClr val="000000">
                      <a:alpha val="43137"/>
                    </a:srgbClr>
                  </a:outerShdw>
                </a:effectLst>
                <a:latin typeface="Shape Sans" panose="00000500000000000000" pitchFamily="2" charset="0"/>
              </a:rPr>
              <a:t> er klimanøytral betong hvor vi har tatt et avfallsprodukt og gitt det ny verdi, ved å benytte biokull som består av 90 prosent rent karbon</a:t>
            </a:r>
            <a:endParaRPr lang="nb-NO" sz="3200">
              <a:solidFill>
                <a:schemeClr val="bg1"/>
              </a:solidFill>
              <a:latin typeface="Shape Sans" panose="00000500000000000000" pitchFamily="2" charset="0"/>
            </a:endParaRPr>
          </a:p>
        </p:txBody>
      </p:sp>
    </p:spTree>
    <p:extLst>
      <p:ext uri="{BB962C8B-B14F-4D97-AF65-F5344CB8AC3E}">
        <p14:creationId xmlns:p14="http://schemas.microsoft.com/office/powerpoint/2010/main" val="145174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393D534-E461-4932-B159-40109F597B2C}"/>
              </a:ext>
            </a:extLst>
          </p:cNvPr>
          <p:cNvSpPr>
            <a:spLocks noGrp="1"/>
          </p:cNvSpPr>
          <p:nvPr>
            <p:ph type="title"/>
          </p:nvPr>
        </p:nvSpPr>
        <p:spPr>
          <a:xfrm>
            <a:off x="491918" y="513240"/>
            <a:ext cx="9354312" cy="539496"/>
          </a:xfrm>
        </p:spPr>
        <p:txBody>
          <a:bodyPr/>
          <a:lstStyle/>
          <a:p>
            <a:r>
              <a:rPr lang="nb-NO" b="1">
                <a:latin typeface="Shape Sans" panose="00000500000000000000" pitchFamily="2" charset="0"/>
              </a:rPr>
              <a:t>Sirkulær økonomi</a:t>
            </a:r>
          </a:p>
        </p:txBody>
      </p:sp>
      <p:sp>
        <p:nvSpPr>
          <p:cNvPr id="9" name="TekstSylinder 8">
            <a:extLst>
              <a:ext uri="{FF2B5EF4-FFF2-40B4-BE49-F238E27FC236}">
                <a16:creationId xmlns:a16="http://schemas.microsoft.com/office/drawing/2014/main" id="{20D7E002-07EC-454A-9C33-B143B27848E6}"/>
              </a:ext>
            </a:extLst>
          </p:cNvPr>
          <p:cNvSpPr txBox="1"/>
          <p:nvPr/>
        </p:nvSpPr>
        <p:spPr>
          <a:xfrm>
            <a:off x="491918" y="1251363"/>
            <a:ext cx="5959160" cy="1015663"/>
          </a:xfrm>
          <a:prstGeom prst="rect">
            <a:avLst/>
          </a:prstGeom>
          <a:noFill/>
        </p:spPr>
        <p:txBody>
          <a:bodyPr wrap="square" lIns="46800" rIns="46800" rtlCol="0">
            <a:spAutoFit/>
          </a:bodyPr>
          <a:lstStyle/>
          <a:p>
            <a:r>
              <a:rPr lang="nb-NO" sz="2000" b="1">
                <a:solidFill>
                  <a:schemeClr val="accent1"/>
                </a:solidFill>
                <a:latin typeface="Shape Sans" panose="00000500000000000000" pitchFamily="2" charset="0"/>
              </a:rPr>
              <a:t>Vi bidrar til å begrense bruken av materialressurser og beholde ressursene i økonomien lengst mulig ved å:</a:t>
            </a:r>
          </a:p>
        </p:txBody>
      </p:sp>
      <p:sp>
        <p:nvSpPr>
          <p:cNvPr id="7" name="TekstSylinder 6">
            <a:extLst>
              <a:ext uri="{FF2B5EF4-FFF2-40B4-BE49-F238E27FC236}">
                <a16:creationId xmlns:a16="http://schemas.microsoft.com/office/drawing/2014/main" id="{6C35DAF7-E0F6-4689-BACB-53470A10F288}"/>
              </a:ext>
            </a:extLst>
          </p:cNvPr>
          <p:cNvSpPr txBox="1"/>
          <p:nvPr/>
        </p:nvSpPr>
        <p:spPr>
          <a:xfrm>
            <a:off x="491918" y="2396163"/>
            <a:ext cx="6079960" cy="4062651"/>
          </a:xfrm>
          <a:prstGeom prst="rect">
            <a:avLst/>
          </a:prstGeom>
          <a:noFill/>
        </p:spPr>
        <p:txBody>
          <a:bodyPr wrap="square" lIns="46800" tIns="45720" rIns="46800" bIns="45720" rtlCol="0" anchor="t">
            <a:spAutoFit/>
          </a:bodyPr>
          <a:lstStyle/>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så langt som mulig rehabilitere fremfor å rive.</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bruke materialer som kan </a:t>
            </a:r>
            <a:r>
              <a:rPr lang="nb-NO" sz="1600" err="1">
                <a:solidFill>
                  <a:schemeClr val="accent1"/>
                </a:solidFill>
                <a:latin typeface="Shape Sans" panose="00000500000000000000" pitchFamily="2" charset="0"/>
              </a:rPr>
              <a:t>ombrukes</a:t>
            </a:r>
            <a:r>
              <a:rPr lang="nb-NO" sz="1600">
                <a:solidFill>
                  <a:schemeClr val="accent1"/>
                </a:solidFill>
                <a:latin typeface="Shape Sans" panose="00000500000000000000" pitchFamily="2" charset="0"/>
              </a:rPr>
              <a:t> eller gjenvinnes.</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begrense bygningsavfall gjennom god planlegging, tett samarbeid og FoU-aktiviteter med våre leverandører.</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designe og bygge for ombruk ved nybygging og rehabilitering.</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designe og bygge for lang levetid for bygg, konstruksjoner og materialer.</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vurdere potensialet for ombruk når bygg skal rives, med mål om å bruke materialressurser fra eksisterende bygg og konstruksjoner.</a:t>
            </a:r>
          </a:p>
          <a:p>
            <a:pPr marL="285750" indent="-285750">
              <a:lnSpc>
                <a:spcPct val="125000"/>
              </a:lnSpc>
              <a:buFont typeface="Arial" panose="020B0604020202020204" pitchFamily="34" charset="0"/>
              <a:buChar char="•"/>
            </a:pPr>
            <a:r>
              <a:rPr lang="nb-NO" sz="1600">
                <a:solidFill>
                  <a:schemeClr val="accent1"/>
                </a:solidFill>
                <a:latin typeface="Shape Sans" panose="00000500000000000000" pitchFamily="2" charset="0"/>
              </a:rPr>
              <a:t>bruke erfaringene våre fra FoU til å utvikle nye materialtyper og teste ut nye konsepter.</a:t>
            </a:r>
            <a:endParaRPr lang="nb-NO" sz="1600">
              <a:solidFill>
                <a:schemeClr val="accent1"/>
              </a:solidFill>
              <a:latin typeface="Shape Sans" panose="00000500000000000000" pitchFamily="2" charset="0"/>
              <a:cs typeface="Arial"/>
            </a:endParaRPr>
          </a:p>
          <a:p>
            <a:endParaRPr lang="nb-NO">
              <a:latin typeface="Shape Sans" panose="00000500000000000000" pitchFamily="2" charset="0"/>
              <a:cs typeface="Arial"/>
            </a:endParaRPr>
          </a:p>
        </p:txBody>
      </p:sp>
      <p:sp>
        <p:nvSpPr>
          <p:cNvPr id="3" name="Plassholder for bunntekst 2">
            <a:extLst>
              <a:ext uri="{FF2B5EF4-FFF2-40B4-BE49-F238E27FC236}">
                <a16:creationId xmlns:a16="http://schemas.microsoft.com/office/drawing/2014/main" id="{30E938A0-9400-4D43-8607-F8E71EF15578}"/>
              </a:ext>
            </a:extLst>
          </p:cNvPr>
          <p:cNvSpPr>
            <a:spLocks noGrp="1"/>
          </p:cNvSpPr>
          <p:nvPr>
            <p:ph type="ftr" sz="quarter" idx="11"/>
          </p:nvPr>
        </p:nvSpPr>
        <p:spPr/>
        <p:txBody>
          <a:bodyPr/>
          <a:lstStyle/>
          <a:p>
            <a:r>
              <a:rPr lang="nb-NO"/>
              <a:t>Skanskas klimaveikart</a:t>
            </a:r>
          </a:p>
        </p:txBody>
      </p:sp>
      <p:pic>
        <p:nvPicPr>
          <p:cNvPr id="11" name="Bilde 10">
            <a:extLst>
              <a:ext uri="{FF2B5EF4-FFF2-40B4-BE49-F238E27FC236}">
                <a16:creationId xmlns:a16="http://schemas.microsoft.com/office/drawing/2014/main" id="{2E23B8D0-5AAB-4B4D-93D6-74E360875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41" descr="Icon&#10;&#10;Description automatically generated">
            <a:extLst>
              <a:ext uri="{FF2B5EF4-FFF2-40B4-BE49-F238E27FC236}">
                <a16:creationId xmlns:a16="http://schemas.microsoft.com/office/drawing/2014/main" id="{E70D2076-69B4-3F1F-7848-EEAB6FAF3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505" y="2267026"/>
            <a:ext cx="2764718" cy="2409981"/>
          </a:xfrm>
          <a:prstGeom prst="rect">
            <a:avLst/>
          </a:prstGeom>
        </p:spPr>
      </p:pic>
    </p:spTree>
    <p:extLst>
      <p:ext uri="{BB962C8B-B14F-4D97-AF65-F5344CB8AC3E}">
        <p14:creationId xmlns:p14="http://schemas.microsoft.com/office/powerpoint/2010/main" val="215508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utendørs, utendørsobjekt&#10;&#10;Automatisk generert beskrivelse">
            <a:extLst>
              <a:ext uri="{FF2B5EF4-FFF2-40B4-BE49-F238E27FC236}">
                <a16:creationId xmlns:a16="http://schemas.microsoft.com/office/drawing/2014/main" id="{D8F402E3-56C8-4B15-B95F-A70F6C6FA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00" r="5935"/>
          <a:stretch/>
        </p:blipFill>
        <p:spPr>
          <a:xfrm>
            <a:off x="0" y="0"/>
            <a:ext cx="12192000" cy="6858000"/>
          </a:xfrm>
          <a:prstGeom prst="rect">
            <a:avLst/>
          </a:prstGeom>
        </p:spPr>
      </p:pic>
      <p:sp>
        <p:nvSpPr>
          <p:cNvPr id="6" name="Tittel 5">
            <a:extLst>
              <a:ext uri="{FF2B5EF4-FFF2-40B4-BE49-F238E27FC236}">
                <a16:creationId xmlns:a16="http://schemas.microsoft.com/office/drawing/2014/main" id="{51A0CD37-65D7-4E95-8EC6-E10000A708D7}"/>
              </a:ext>
            </a:extLst>
          </p:cNvPr>
          <p:cNvSpPr>
            <a:spLocks noGrp="1"/>
          </p:cNvSpPr>
          <p:nvPr>
            <p:ph type="title"/>
          </p:nvPr>
        </p:nvSpPr>
        <p:spPr>
          <a:xfrm>
            <a:off x="576001" y="5159199"/>
            <a:ext cx="10514096" cy="980911"/>
          </a:xfrm>
        </p:spPr>
        <p:txBody>
          <a:bodyPr/>
          <a:lstStyle/>
          <a:p>
            <a:r>
              <a:rPr lang="nb-NO" sz="3200" b="1">
                <a:solidFill>
                  <a:schemeClr val="bg1"/>
                </a:solidFill>
                <a:effectLst>
                  <a:outerShdw blurRad="38100" dist="38100" dir="2700000" algn="tl">
                    <a:srgbClr val="000000">
                      <a:alpha val="43137"/>
                    </a:srgbClr>
                  </a:outerShdw>
                </a:effectLst>
                <a:latin typeface="Shape Sans" panose="00000500000000000000" pitchFamily="2" charset="0"/>
              </a:rPr>
              <a:t>27 betonghulldekker fra det gamle Regjeringskvartalet har fått nytt liv og </a:t>
            </a:r>
            <a:r>
              <a:rPr lang="nb-NO" sz="3200" b="1" err="1">
                <a:solidFill>
                  <a:schemeClr val="bg1"/>
                </a:solidFill>
                <a:effectLst>
                  <a:outerShdw blurRad="38100" dist="38100" dir="2700000" algn="tl">
                    <a:srgbClr val="000000">
                      <a:alpha val="43137"/>
                    </a:srgbClr>
                  </a:outerShdw>
                </a:effectLst>
                <a:latin typeface="Shape Sans" panose="00000500000000000000" pitchFamily="2" charset="0"/>
              </a:rPr>
              <a:t>ombrukes</a:t>
            </a:r>
            <a:r>
              <a:rPr lang="nb-NO" sz="3200" b="1">
                <a:solidFill>
                  <a:schemeClr val="bg1"/>
                </a:solidFill>
                <a:effectLst>
                  <a:outerShdw blurRad="38100" dist="38100" dir="2700000" algn="tl">
                    <a:srgbClr val="000000">
                      <a:alpha val="43137"/>
                    </a:srgbClr>
                  </a:outerShdw>
                </a:effectLst>
                <a:latin typeface="Shape Sans" panose="00000500000000000000" pitchFamily="2" charset="0"/>
              </a:rPr>
              <a:t> på Oslos nye storbylegevakt </a:t>
            </a:r>
          </a:p>
        </p:txBody>
      </p:sp>
      <p:sp>
        <p:nvSpPr>
          <p:cNvPr id="7" name="Plassholder for tekst 4">
            <a:extLst>
              <a:ext uri="{FF2B5EF4-FFF2-40B4-BE49-F238E27FC236}">
                <a16:creationId xmlns:a16="http://schemas.microsoft.com/office/drawing/2014/main" id="{8962CFBB-D5DA-469F-A9B1-23FCDC1A9063}"/>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a:t>Oslo Nye Storbylegevakt, Oslo</a:t>
            </a:r>
          </a:p>
        </p:txBody>
      </p:sp>
      <p:sp>
        <p:nvSpPr>
          <p:cNvPr id="3" name="Plassholder for bunntekst 2">
            <a:extLst>
              <a:ext uri="{FF2B5EF4-FFF2-40B4-BE49-F238E27FC236}">
                <a16:creationId xmlns:a16="http://schemas.microsoft.com/office/drawing/2014/main" id="{8E961398-22D6-441A-A913-2668A83253BD}"/>
              </a:ext>
            </a:extLst>
          </p:cNvPr>
          <p:cNvSpPr>
            <a:spLocks noGrp="1"/>
          </p:cNvSpPr>
          <p:nvPr>
            <p:ph type="ftr" sz="quarter" idx="11"/>
          </p:nvPr>
        </p:nvSpPr>
        <p:spPr/>
        <p:txBody>
          <a:bodyPr/>
          <a:lstStyle/>
          <a:p>
            <a:r>
              <a:rPr lang="nb-NO">
                <a:solidFill>
                  <a:schemeClr val="bg1"/>
                </a:solidFill>
              </a:rPr>
              <a:t>Skanskas klimaveikart</a:t>
            </a:r>
          </a:p>
        </p:txBody>
      </p:sp>
      <p:pic>
        <p:nvPicPr>
          <p:cNvPr id="11" name="Bilde 10">
            <a:extLst>
              <a:ext uri="{FF2B5EF4-FFF2-40B4-BE49-F238E27FC236}">
                <a16:creationId xmlns:a16="http://schemas.microsoft.com/office/drawing/2014/main" id="{3E1DEB9A-E189-4AB3-BD7E-DC5F5A34A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161049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5B37E6E-0C18-4D9E-8046-1E1AE5094441}"/>
              </a:ext>
            </a:extLst>
          </p:cNvPr>
          <p:cNvSpPr>
            <a:spLocks noGrp="1"/>
          </p:cNvSpPr>
          <p:nvPr>
            <p:ph type="title"/>
          </p:nvPr>
        </p:nvSpPr>
        <p:spPr>
          <a:xfrm>
            <a:off x="585469" y="633300"/>
            <a:ext cx="11021062" cy="576000"/>
          </a:xfrm>
        </p:spPr>
        <p:txBody>
          <a:bodyPr/>
          <a:lstStyle/>
          <a:p>
            <a:r>
              <a:rPr lang="nb-NO" b="1">
                <a:latin typeface="Shape Sans" panose="00000500000000000000" pitchFamily="2" charset="0"/>
              </a:rPr>
              <a:t>Maskiner og transport</a:t>
            </a:r>
          </a:p>
        </p:txBody>
      </p:sp>
      <p:sp>
        <p:nvSpPr>
          <p:cNvPr id="10" name="TekstSylinder 9">
            <a:extLst>
              <a:ext uri="{FF2B5EF4-FFF2-40B4-BE49-F238E27FC236}">
                <a16:creationId xmlns:a16="http://schemas.microsoft.com/office/drawing/2014/main" id="{73BD1AA5-D0C5-4125-866D-607DF87142D8}"/>
              </a:ext>
            </a:extLst>
          </p:cNvPr>
          <p:cNvSpPr txBox="1"/>
          <p:nvPr/>
        </p:nvSpPr>
        <p:spPr>
          <a:xfrm>
            <a:off x="576000" y="1411925"/>
            <a:ext cx="6031168" cy="707886"/>
          </a:xfrm>
          <a:prstGeom prst="rect">
            <a:avLst/>
          </a:prstGeom>
          <a:noFill/>
        </p:spPr>
        <p:txBody>
          <a:bodyPr wrap="square" lIns="46800" rIns="46800" rtlCol="0">
            <a:spAutoFit/>
          </a:bodyPr>
          <a:lstStyle/>
          <a:p>
            <a:r>
              <a:rPr lang="nb-NO" sz="2000" b="1">
                <a:solidFill>
                  <a:schemeClr val="accent1"/>
                </a:solidFill>
                <a:latin typeface="Shape Sans" panose="00000500000000000000" pitchFamily="2" charset="0"/>
              </a:rPr>
              <a:t>Vi bidrar til å redusere klimagassutslippene fra bygge- og anleggsplassene våre ved å:</a:t>
            </a:r>
          </a:p>
        </p:txBody>
      </p:sp>
      <p:sp>
        <p:nvSpPr>
          <p:cNvPr id="11" name="TekstSylinder 10">
            <a:extLst>
              <a:ext uri="{FF2B5EF4-FFF2-40B4-BE49-F238E27FC236}">
                <a16:creationId xmlns:a16="http://schemas.microsoft.com/office/drawing/2014/main" id="{AFB90AE3-CD18-4723-B52D-1F669E7C323A}"/>
              </a:ext>
            </a:extLst>
          </p:cNvPr>
          <p:cNvSpPr txBox="1"/>
          <p:nvPr/>
        </p:nvSpPr>
        <p:spPr>
          <a:xfrm>
            <a:off x="576000" y="2322436"/>
            <a:ext cx="5941532" cy="3872214"/>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sikre tilgang til utslippsfri teknologi gjennom leverandørsamarbeid og FoU.</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bruke vår posisjon i bransjen til å drive teknologisk utvikling og FoU-aktiviteter sammen med våre leverandører.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øke vår utslippsfrie maskinportefølje i takt med den teknologiske utviklingen og etterspørselen i markedet.</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bidra til å skape forutsigbarhet for utslippsfri teknologi ved å etterspørre dette hos våre transportleverandører.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utnytte dataene vi henter inn fra ulike kilder til å optimalisere hvordan vi bruker maskinene våre.</a:t>
            </a:r>
          </a:p>
        </p:txBody>
      </p:sp>
      <p:sp>
        <p:nvSpPr>
          <p:cNvPr id="3" name="Plassholder for bunntekst 2">
            <a:extLst>
              <a:ext uri="{FF2B5EF4-FFF2-40B4-BE49-F238E27FC236}">
                <a16:creationId xmlns:a16="http://schemas.microsoft.com/office/drawing/2014/main" id="{04C06DB4-5DB1-4C8A-B383-BAE69F245DAE}"/>
              </a:ext>
            </a:extLst>
          </p:cNvPr>
          <p:cNvSpPr>
            <a:spLocks noGrp="1"/>
          </p:cNvSpPr>
          <p:nvPr>
            <p:ph type="ftr" sz="quarter" idx="11"/>
          </p:nvPr>
        </p:nvSpPr>
        <p:spPr/>
        <p:txBody>
          <a:bodyPr/>
          <a:lstStyle/>
          <a:p>
            <a:r>
              <a:rPr lang="nb-NO"/>
              <a:t>Skanskas klimaveikart</a:t>
            </a:r>
          </a:p>
        </p:txBody>
      </p:sp>
      <p:pic>
        <p:nvPicPr>
          <p:cNvPr id="12" name="Bilde 11">
            <a:extLst>
              <a:ext uri="{FF2B5EF4-FFF2-40B4-BE49-F238E27FC236}">
                <a16:creationId xmlns:a16="http://schemas.microsoft.com/office/drawing/2014/main" id="{5CE158FE-D58B-4B8A-B929-CD1F991EC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37" descr="Icon&#10;&#10;Description automatically generated">
            <a:extLst>
              <a:ext uri="{FF2B5EF4-FFF2-40B4-BE49-F238E27FC236}">
                <a16:creationId xmlns:a16="http://schemas.microsoft.com/office/drawing/2014/main" id="{D1EFAA8C-D3B3-3F89-8F65-18AAD5A1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508" y="2320842"/>
            <a:ext cx="3042933" cy="2999917"/>
          </a:xfrm>
          <a:prstGeom prst="rect">
            <a:avLst/>
          </a:prstGeom>
        </p:spPr>
      </p:pic>
    </p:spTree>
    <p:extLst>
      <p:ext uri="{BB962C8B-B14F-4D97-AF65-F5344CB8AC3E}">
        <p14:creationId xmlns:p14="http://schemas.microsoft.com/office/powerpoint/2010/main" val="31006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0A37BA78-B8A9-3943-2076-D81763797E0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02" b="7802"/>
          <a:stretch>
            <a:fillRect/>
          </a:stretch>
        </p:blipFill>
        <p:spPr/>
      </p:pic>
      <p:sp>
        <p:nvSpPr>
          <p:cNvPr id="3" name="Plassholder for bunntekst 2">
            <a:extLst>
              <a:ext uri="{FF2B5EF4-FFF2-40B4-BE49-F238E27FC236}">
                <a16:creationId xmlns:a16="http://schemas.microsoft.com/office/drawing/2014/main" id="{18B69627-20FA-F63D-02C5-CCAAE44FC9E8}"/>
              </a:ext>
            </a:extLst>
          </p:cNvPr>
          <p:cNvSpPr>
            <a:spLocks noGrp="1"/>
          </p:cNvSpPr>
          <p:nvPr>
            <p:ph type="ftr" sz="quarter" idx="3"/>
          </p:nvPr>
        </p:nvSpPr>
        <p:spPr/>
        <p:txBody>
          <a:bodyPr/>
          <a:lstStyle/>
          <a:p>
            <a:r>
              <a:rPr lang="en-US" noProof="0"/>
              <a:t>Skanskas klimaveikart</a:t>
            </a:r>
          </a:p>
        </p:txBody>
      </p:sp>
      <p:sp>
        <p:nvSpPr>
          <p:cNvPr id="4" name="Plassholder for tekst 3">
            <a:extLst>
              <a:ext uri="{FF2B5EF4-FFF2-40B4-BE49-F238E27FC236}">
                <a16:creationId xmlns:a16="http://schemas.microsoft.com/office/drawing/2014/main" id="{8241404E-F171-3F6A-F63C-D01564AB1A34}"/>
              </a:ext>
            </a:extLst>
          </p:cNvPr>
          <p:cNvSpPr>
            <a:spLocks noGrp="1"/>
          </p:cNvSpPr>
          <p:nvPr>
            <p:ph type="body" sz="quarter" idx="14"/>
          </p:nvPr>
        </p:nvSpPr>
        <p:spPr/>
        <p:txBody>
          <a:bodyPr/>
          <a:lstStyle/>
          <a:p>
            <a:endParaRPr lang="nb-NO"/>
          </a:p>
        </p:txBody>
      </p:sp>
      <p:sp>
        <p:nvSpPr>
          <p:cNvPr id="7" name="TekstSylinder 6">
            <a:extLst>
              <a:ext uri="{FF2B5EF4-FFF2-40B4-BE49-F238E27FC236}">
                <a16:creationId xmlns:a16="http://schemas.microsoft.com/office/drawing/2014/main" id="{26EBCDBD-1141-D98D-DC47-F09EB4CFADB2}"/>
              </a:ext>
            </a:extLst>
          </p:cNvPr>
          <p:cNvSpPr txBox="1"/>
          <p:nvPr/>
        </p:nvSpPr>
        <p:spPr>
          <a:xfrm>
            <a:off x="498674" y="361744"/>
            <a:ext cx="11112648" cy="1569660"/>
          </a:xfrm>
          <a:prstGeom prst="rect">
            <a:avLst/>
          </a:prstGeom>
          <a:noFill/>
        </p:spPr>
        <p:txBody>
          <a:bodyPr wrap="square" lIns="46800" rIns="46800" rtlCol="0">
            <a:spAutoFit/>
          </a:bodyPr>
          <a:lstStyle/>
          <a:p>
            <a:r>
              <a:rPr lang="nb-NO" sz="3200" b="1">
                <a:solidFill>
                  <a:schemeClr val="bg1"/>
                </a:solidFill>
                <a:effectLst>
                  <a:outerShdw blurRad="38100" dist="38100" dir="2700000" algn="tl">
                    <a:srgbClr val="000000">
                      <a:alpha val="43137"/>
                    </a:srgbClr>
                  </a:outerShdw>
                </a:effectLst>
                <a:latin typeface="Shape Sans" panose="00000500000000000000" pitchFamily="2" charset="0"/>
              </a:rPr>
              <a:t>Forskningsprosjektet Datadrevet Anleggsplass bruker kunstig intelligens til å kutte utslipp, bygge raskere</a:t>
            </a:r>
          </a:p>
          <a:p>
            <a:r>
              <a:rPr lang="nb-NO" sz="3200" b="1">
                <a:solidFill>
                  <a:schemeClr val="bg1"/>
                </a:solidFill>
                <a:effectLst>
                  <a:outerShdw blurRad="38100" dist="38100" dir="2700000" algn="tl">
                    <a:srgbClr val="000000">
                      <a:alpha val="43137"/>
                    </a:srgbClr>
                  </a:outerShdw>
                </a:effectLst>
                <a:latin typeface="Shape Sans" panose="00000500000000000000" pitchFamily="2" charset="0"/>
              </a:rPr>
              <a:t>og senke kostnader i store infrastrukturprosjekter</a:t>
            </a:r>
          </a:p>
        </p:txBody>
      </p:sp>
    </p:spTree>
    <p:extLst>
      <p:ext uri="{BB962C8B-B14F-4D97-AF65-F5344CB8AC3E}">
        <p14:creationId xmlns:p14="http://schemas.microsoft.com/office/powerpoint/2010/main" val="129736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9E7242B-A2E9-4498-AC59-00EB2B50AAC3}"/>
              </a:ext>
            </a:extLst>
          </p:cNvPr>
          <p:cNvSpPr>
            <a:spLocks noGrp="1"/>
          </p:cNvSpPr>
          <p:nvPr>
            <p:ph type="title"/>
          </p:nvPr>
        </p:nvSpPr>
        <p:spPr>
          <a:xfrm>
            <a:off x="576000" y="597472"/>
            <a:ext cx="11021062" cy="576000"/>
          </a:xfrm>
        </p:spPr>
        <p:txBody>
          <a:bodyPr/>
          <a:lstStyle/>
          <a:p>
            <a:r>
              <a:rPr lang="nb-NO" b="1">
                <a:latin typeface="Shape Sans" panose="00000500000000000000" pitchFamily="2" charset="0"/>
              </a:rPr>
              <a:t>Arealbruksendringer</a:t>
            </a:r>
          </a:p>
        </p:txBody>
      </p:sp>
      <p:sp>
        <p:nvSpPr>
          <p:cNvPr id="7" name="TekstSylinder 6">
            <a:extLst>
              <a:ext uri="{FF2B5EF4-FFF2-40B4-BE49-F238E27FC236}">
                <a16:creationId xmlns:a16="http://schemas.microsoft.com/office/drawing/2014/main" id="{56C1E8E1-60A5-4CBC-BC18-E93817DD1CFA}"/>
              </a:ext>
            </a:extLst>
          </p:cNvPr>
          <p:cNvSpPr txBox="1"/>
          <p:nvPr/>
        </p:nvSpPr>
        <p:spPr>
          <a:xfrm>
            <a:off x="575999" y="1284122"/>
            <a:ext cx="6463216" cy="1200329"/>
          </a:xfrm>
          <a:prstGeom prst="rect">
            <a:avLst/>
          </a:prstGeom>
          <a:noFill/>
        </p:spPr>
        <p:txBody>
          <a:bodyPr wrap="square" lIns="46800" rIns="46800" rtlCol="0">
            <a:spAutoFit/>
          </a:bodyPr>
          <a:lstStyle/>
          <a:p>
            <a:r>
              <a:rPr lang="nb-NO" sz="2400" b="1">
                <a:solidFill>
                  <a:schemeClr val="accent1"/>
                </a:solidFill>
                <a:latin typeface="Shape Sans" panose="00000500000000000000" pitchFamily="2" charset="0"/>
              </a:rPr>
              <a:t>Vi skal i alle våre prosjekter gjøre en vurdering av klimagassutslipp knyttet til arealbruksendringer ved å: </a:t>
            </a:r>
          </a:p>
        </p:txBody>
      </p:sp>
      <p:sp>
        <p:nvSpPr>
          <p:cNvPr id="9" name="TekstSylinder 8">
            <a:extLst>
              <a:ext uri="{FF2B5EF4-FFF2-40B4-BE49-F238E27FC236}">
                <a16:creationId xmlns:a16="http://schemas.microsoft.com/office/drawing/2014/main" id="{C812B026-8747-4BD8-B68B-CCD0D50E20A3}"/>
              </a:ext>
            </a:extLst>
          </p:cNvPr>
          <p:cNvSpPr txBox="1"/>
          <p:nvPr/>
        </p:nvSpPr>
        <p:spPr>
          <a:xfrm>
            <a:off x="575999" y="2468685"/>
            <a:ext cx="7054511" cy="3872214"/>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legge det inn som et premiss ved valg av tomt når vi utvikler prosjektet selv.</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i størst mulig grad unngå beslag av jomfruelig mark, myrområder og dyrket mark.</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inkludere en plan for naturrestaurering  i anleggsområdet</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bevare størst mulig grad av naturmangfold, og unngå spredning av fremmede arter.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legge til rette for opprettholdelse av viktige økosystemtjenester.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vektlegge blå-grønne løsninger.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jobbe systematisk med å minimere de negative konsekvensene og synliggjøre effekten av tiltakene våre i et klimagassregnskap.</a:t>
            </a:r>
          </a:p>
        </p:txBody>
      </p:sp>
      <p:sp>
        <p:nvSpPr>
          <p:cNvPr id="3" name="Plassholder for bunntekst 2">
            <a:extLst>
              <a:ext uri="{FF2B5EF4-FFF2-40B4-BE49-F238E27FC236}">
                <a16:creationId xmlns:a16="http://schemas.microsoft.com/office/drawing/2014/main" id="{89857E0B-A008-4EAD-A4E0-55CACA134027}"/>
              </a:ext>
            </a:extLst>
          </p:cNvPr>
          <p:cNvSpPr>
            <a:spLocks noGrp="1"/>
          </p:cNvSpPr>
          <p:nvPr>
            <p:ph type="ftr" sz="quarter" idx="11"/>
          </p:nvPr>
        </p:nvSpPr>
        <p:spPr/>
        <p:txBody>
          <a:bodyPr/>
          <a:lstStyle/>
          <a:p>
            <a:r>
              <a:rPr lang="nb-NO"/>
              <a:t>Skanskas klimaveikart</a:t>
            </a:r>
          </a:p>
        </p:txBody>
      </p:sp>
      <p:pic>
        <p:nvPicPr>
          <p:cNvPr id="11" name="Bilde 10">
            <a:extLst>
              <a:ext uri="{FF2B5EF4-FFF2-40B4-BE49-F238E27FC236}">
                <a16:creationId xmlns:a16="http://schemas.microsoft.com/office/drawing/2014/main" id="{F9D66AF8-3178-4F8D-8491-2B47CDC52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27" descr="Icon&#10;&#10;Description automatically generated">
            <a:extLst>
              <a:ext uri="{FF2B5EF4-FFF2-40B4-BE49-F238E27FC236}">
                <a16:creationId xmlns:a16="http://schemas.microsoft.com/office/drawing/2014/main" id="{AB9650AE-1A91-FF71-05C0-9441D4B38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493" y="2273638"/>
            <a:ext cx="2563611" cy="2586997"/>
          </a:xfrm>
          <a:prstGeom prst="rect">
            <a:avLst/>
          </a:prstGeom>
        </p:spPr>
      </p:pic>
    </p:spTree>
    <p:extLst>
      <p:ext uri="{BB962C8B-B14F-4D97-AF65-F5344CB8AC3E}">
        <p14:creationId xmlns:p14="http://schemas.microsoft.com/office/powerpoint/2010/main" val="1128677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bakke, natur&#10;&#10;Automatisk generert beskrivelse">
            <a:extLst>
              <a:ext uri="{FF2B5EF4-FFF2-40B4-BE49-F238E27FC236}">
                <a16:creationId xmlns:a16="http://schemas.microsoft.com/office/drawing/2014/main" id="{EBBAF763-C6E2-4C93-AD51-585533F67AF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9133" r="5578"/>
          <a:stretch/>
        </p:blipFill>
        <p:spPr>
          <a:xfrm>
            <a:off x="0" y="0"/>
            <a:ext cx="12192000" cy="6858000"/>
          </a:xfrm>
          <a:prstGeom prst="rect">
            <a:avLst/>
          </a:prstGeom>
        </p:spPr>
      </p:pic>
      <p:sp>
        <p:nvSpPr>
          <p:cNvPr id="6" name="Tittel 5">
            <a:extLst>
              <a:ext uri="{FF2B5EF4-FFF2-40B4-BE49-F238E27FC236}">
                <a16:creationId xmlns:a16="http://schemas.microsoft.com/office/drawing/2014/main" id="{4888F79E-8DF7-41A2-BB93-0763021D227D}"/>
              </a:ext>
            </a:extLst>
          </p:cNvPr>
          <p:cNvSpPr>
            <a:spLocks noGrp="1"/>
          </p:cNvSpPr>
          <p:nvPr>
            <p:ph type="title"/>
          </p:nvPr>
        </p:nvSpPr>
        <p:spPr>
          <a:xfrm>
            <a:off x="396389" y="932725"/>
            <a:ext cx="3708683" cy="980911"/>
          </a:xfrm>
        </p:spPr>
        <p:txBody>
          <a:bodyPr/>
          <a:lstStyle/>
          <a:p>
            <a:r>
              <a:rPr lang="nb-NO" sz="3200" b="1">
                <a:solidFill>
                  <a:schemeClr val="bg1"/>
                </a:solidFill>
                <a:effectLst>
                  <a:outerShdw blurRad="38100" dist="38100" dir="2700000" algn="tl">
                    <a:srgbClr val="000000">
                      <a:alpha val="43137"/>
                    </a:srgbClr>
                  </a:outerShdw>
                </a:effectLst>
                <a:latin typeface="Shape Sans" panose="00000500000000000000" pitchFamily="2" charset="0"/>
              </a:rPr>
              <a:t>På </a:t>
            </a:r>
            <a:r>
              <a:rPr lang="nb-NO" sz="3200" b="1" err="1">
                <a:solidFill>
                  <a:schemeClr val="bg1"/>
                </a:solidFill>
                <a:effectLst>
                  <a:outerShdw blurRad="38100" dist="38100" dir="2700000" algn="tl">
                    <a:srgbClr val="000000">
                      <a:alpha val="43137"/>
                    </a:srgbClr>
                  </a:outerShdw>
                </a:effectLst>
                <a:latin typeface="Shape Sans" panose="00000500000000000000" pitchFamily="2" charset="0"/>
              </a:rPr>
              <a:t>Songa</a:t>
            </a:r>
            <a:r>
              <a:rPr lang="nb-NO" sz="3200" b="1">
                <a:solidFill>
                  <a:schemeClr val="bg1"/>
                </a:solidFill>
                <a:effectLst>
                  <a:outerShdw blurRad="38100" dist="38100" dir="2700000" algn="tl">
                    <a:srgbClr val="000000">
                      <a:alpha val="43137"/>
                    </a:srgbClr>
                  </a:outerShdw>
                </a:effectLst>
                <a:latin typeface="Shape Sans" panose="00000500000000000000" pitchFamily="2" charset="0"/>
              </a:rPr>
              <a:t> kraftverk tilbakeførte vi 30 mål med gresstorv da arbeidet vårt var avsluttet</a:t>
            </a:r>
          </a:p>
        </p:txBody>
      </p:sp>
      <p:sp>
        <p:nvSpPr>
          <p:cNvPr id="8" name="TekstSylinder 7">
            <a:extLst>
              <a:ext uri="{FF2B5EF4-FFF2-40B4-BE49-F238E27FC236}">
                <a16:creationId xmlns:a16="http://schemas.microsoft.com/office/drawing/2014/main" id="{77A3298E-36AD-4422-B0F3-F507F86C929A}"/>
              </a:ext>
            </a:extLst>
          </p:cNvPr>
          <p:cNvSpPr txBox="1"/>
          <p:nvPr/>
        </p:nvSpPr>
        <p:spPr>
          <a:xfrm>
            <a:off x="11002603" y="6056248"/>
            <a:ext cx="1368152" cy="400110"/>
          </a:xfrm>
          <a:prstGeom prst="rect">
            <a:avLst/>
          </a:prstGeom>
          <a:noFill/>
        </p:spPr>
        <p:txBody>
          <a:bodyPr wrap="square" lIns="46800" rIns="46800" rtlCol="0">
            <a:spAutoFit/>
          </a:bodyPr>
          <a:lstStyle/>
          <a:p>
            <a:r>
              <a:rPr lang="nb-NO" sz="1100" b="1" err="1">
                <a:effectLst>
                  <a:outerShdw blurRad="38100" dist="38100" dir="2700000" algn="tl">
                    <a:srgbClr val="000000">
                      <a:alpha val="43137"/>
                    </a:srgbClr>
                  </a:outerShdw>
                </a:effectLst>
                <a:latin typeface="Skanska Sans Pro" panose="02000503060000020004" pitchFamily="50" charset="0"/>
              </a:rPr>
              <a:t>Songa</a:t>
            </a:r>
            <a:r>
              <a:rPr lang="nb-NO" sz="1100" b="1">
                <a:effectLst>
                  <a:outerShdw blurRad="38100" dist="38100" dir="2700000" algn="tl">
                    <a:srgbClr val="000000">
                      <a:alpha val="43137"/>
                    </a:srgbClr>
                  </a:outerShdw>
                </a:effectLst>
                <a:latin typeface="Skanska Sans Pro" panose="02000503060000020004" pitchFamily="50" charset="0"/>
              </a:rPr>
              <a:t> kraftverk</a:t>
            </a:r>
          </a:p>
          <a:p>
            <a:r>
              <a:rPr lang="nb-NO" sz="900">
                <a:effectLst>
                  <a:outerShdw blurRad="38100" dist="38100" dir="2700000" algn="tl">
                    <a:srgbClr val="000000">
                      <a:alpha val="43137"/>
                    </a:srgbClr>
                  </a:outerShdw>
                </a:effectLst>
                <a:latin typeface="Skanska Sans Pro" panose="02000503060000020004" pitchFamily="50" charset="0"/>
              </a:rPr>
              <a:t>Vinje i Telemark</a:t>
            </a:r>
          </a:p>
        </p:txBody>
      </p:sp>
      <p:sp>
        <p:nvSpPr>
          <p:cNvPr id="7" name="Plassholder for tekst 4">
            <a:extLst>
              <a:ext uri="{FF2B5EF4-FFF2-40B4-BE49-F238E27FC236}">
                <a16:creationId xmlns:a16="http://schemas.microsoft.com/office/drawing/2014/main" id="{551E519E-5F48-48A5-AC24-95A33BCC34F5}"/>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a:solidFill>
                  <a:schemeClr val="bg1"/>
                </a:solidFill>
              </a:rPr>
              <a:t>Songe Kraftverk, Vinje i Telemark</a:t>
            </a:r>
          </a:p>
        </p:txBody>
      </p:sp>
      <p:sp>
        <p:nvSpPr>
          <p:cNvPr id="11" name="Plassholder for bunntekst 10">
            <a:extLst>
              <a:ext uri="{FF2B5EF4-FFF2-40B4-BE49-F238E27FC236}">
                <a16:creationId xmlns:a16="http://schemas.microsoft.com/office/drawing/2014/main" id="{9E20989E-EDF3-48E8-A2C7-3ECC01896BCD}"/>
              </a:ext>
            </a:extLst>
          </p:cNvPr>
          <p:cNvSpPr>
            <a:spLocks noGrp="1"/>
          </p:cNvSpPr>
          <p:nvPr>
            <p:ph type="ftr" sz="quarter" idx="11"/>
          </p:nvPr>
        </p:nvSpPr>
        <p:spPr/>
        <p:txBody>
          <a:bodyPr/>
          <a:lstStyle/>
          <a:p>
            <a:r>
              <a:rPr lang="nb-NO">
                <a:solidFill>
                  <a:schemeClr val="bg1"/>
                </a:solidFill>
              </a:rPr>
              <a:t>Skanskas klimaveikart</a:t>
            </a:r>
          </a:p>
        </p:txBody>
      </p:sp>
      <p:pic>
        <p:nvPicPr>
          <p:cNvPr id="12" name="Bilde 11">
            <a:extLst>
              <a:ext uri="{FF2B5EF4-FFF2-40B4-BE49-F238E27FC236}">
                <a16:creationId xmlns:a16="http://schemas.microsoft.com/office/drawing/2014/main" id="{9BDA7BD5-0312-479C-AA53-DF66821F4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357394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F56920ED-F5DE-49CA-9069-6FEEBBF97423}"/>
              </a:ext>
            </a:extLst>
          </p:cNvPr>
          <p:cNvSpPr>
            <a:spLocks noGrp="1"/>
          </p:cNvSpPr>
          <p:nvPr>
            <p:ph type="title"/>
          </p:nvPr>
        </p:nvSpPr>
        <p:spPr>
          <a:xfrm>
            <a:off x="513567" y="696913"/>
            <a:ext cx="10273729" cy="980911"/>
          </a:xfrm>
        </p:spPr>
        <p:txBody>
          <a:bodyPr/>
          <a:lstStyle/>
          <a:p>
            <a:r>
              <a:rPr lang="nb-NO" sz="3600" b="1">
                <a:latin typeface="Shape Sans" panose="00000500000000000000" pitchFamily="2" charset="0"/>
              </a:rPr>
              <a:t>Vi har plukket ut fire muliggjørere som vil hjelpe oss med å nå lykkes med nå målene våre</a:t>
            </a:r>
          </a:p>
        </p:txBody>
      </p:sp>
      <p:sp>
        <p:nvSpPr>
          <p:cNvPr id="15" name="Rektangel 14">
            <a:extLst>
              <a:ext uri="{FF2B5EF4-FFF2-40B4-BE49-F238E27FC236}">
                <a16:creationId xmlns:a16="http://schemas.microsoft.com/office/drawing/2014/main" id="{5201C684-67C0-4F78-A422-3AE0F1710820}"/>
              </a:ext>
            </a:extLst>
          </p:cNvPr>
          <p:cNvSpPr/>
          <p:nvPr/>
        </p:nvSpPr>
        <p:spPr>
          <a:xfrm>
            <a:off x="751287" y="5673773"/>
            <a:ext cx="2294218" cy="369332"/>
          </a:xfrm>
          <a:prstGeom prst="rect">
            <a:avLst/>
          </a:prstGeom>
        </p:spPr>
        <p:txBody>
          <a:bodyPr wrap="none">
            <a:spAutoFit/>
          </a:bodyPr>
          <a:lstStyle/>
          <a:p>
            <a:pPr algn="ctr"/>
            <a:r>
              <a:rPr lang="nb-NO" b="1">
                <a:solidFill>
                  <a:schemeClr val="accent1"/>
                </a:solidFill>
                <a:latin typeface="Shape Sans" panose="00000500000000000000" pitchFamily="2" charset="0"/>
              </a:rPr>
              <a:t>Kompetanse og FoU</a:t>
            </a:r>
            <a:endParaRPr lang="nb-NO">
              <a:solidFill>
                <a:schemeClr val="accent1"/>
              </a:solidFill>
              <a:latin typeface="Shape Sans" panose="00000500000000000000" pitchFamily="2" charset="0"/>
            </a:endParaRPr>
          </a:p>
        </p:txBody>
      </p:sp>
      <p:sp>
        <p:nvSpPr>
          <p:cNvPr id="16" name="Rektangel 15">
            <a:extLst>
              <a:ext uri="{FF2B5EF4-FFF2-40B4-BE49-F238E27FC236}">
                <a16:creationId xmlns:a16="http://schemas.microsoft.com/office/drawing/2014/main" id="{EA12F9A4-B982-40DC-8907-2415D5876409}"/>
              </a:ext>
            </a:extLst>
          </p:cNvPr>
          <p:cNvSpPr/>
          <p:nvPr/>
        </p:nvSpPr>
        <p:spPr>
          <a:xfrm>
            <a:off x="5891399" y="5652459"/>
            <a:ext cx="2736647" cy="369332"/>
          </a:xfrm>
          <a:prstGeom prst="rect">
            <a:avLst/>
          </a:prstGeom>
        </p:spPr>
        <p:txBody>
          <a:bodyPr wrap="none">
            <a:spAutoFit/>
          </a:bodyPr>
          <a:lstStyle/>
          <a:p>
            <a:pPr algn="ctr"/>
            <a:r>
              <a:rPr lang="nb-NO" b="1">
                <a:solidFill>
                  <a:schemeClr val="accent1"/>
                </a:solidFill>
                <a:latin typeface="Shape Sans" panose="00000500000000000000" pitchFamily="2" charset="0"/>
              </a:rPr>
              <a:t>Strategiske partnerskap</a:t>
            </a:r>
            <a:endParaRPr lang="nb-NO">
              <a:solidFill>
                <a:schemeClr val="accent1"/>
              </a:solidFill>
              <a:latin typeface="Shape Sans" panose="00000500000000000000" pitchFamily="2" charset="0"/>
            </a:endParaRPr>
          </a:p>
        </p:txBody>
      </p:sp>
      <p:sp>
        <p:nvSpPr>
          <p:cNvPr id="17" name="Rektangel 16">
            <a:extLst>
              <a:ext uri="{FF2B5EF4-FFF2-40B4-BE49-F238E27FC236}">
                <a16:creationId xmlns:a16="http://schemas.microsoft.com/office/drawing/2014/main" id="{FE633387-D87F-402F-A904-47F679C32C4E}"/>
              </a:ext>
            </a:extLst>
          </p:cNvPr>
          <p:cNvSpPr/>
          <p:nvPr/>
        </p:nvSpPr>
        <p:spPr>
          <a:xfrm>
            <a:off x="3647728" y="5553576"/>
            <a:ext cx="2042547" cy="646331"/>
          </a:xfrm>
          <a:prstGeom prst="rect">
            <a:avLst/>
          </a:prstGeom>
        </p:spPr>
        <p:txBody>
          <a:bodyPr wrap="none">
            <a:spAutoFit/>
          </a:bodyPr>
          <a:lstStyle/>
          <a:p>
            <a:r>
              <a:rPr lang="nb-NO" b="1">
                <a:solidFill>
                  <a:schemeClr val="accent1"/>
                </a:solidFill>
                <a:latin typeface="Shape Sans" panose="00000500000000000000" pitchFamily="2" charset="0"/>
              </a:rPr>
              <a:t>Måling, styring og</a:t>
            </a:r>
          </a:p>
          <a:p>
            <a:r>
              <a:rPr lang="nb-NO" b="1">
                <a:solidFill>
                  <a:schemeClr val="accent1"/>
                </a:solidFill>
                <a:latin typeface="Shape Sans" panose="00000500000000000000" pitchFamily="2" charset="0"/>
              </a:rPr>
              <a:t> dokumentasjon</a:t>
            </a:r>
            <a:endParaRPr lang="nb-NO">
              <a:solidFill>
                <a:schemeClr val="accent1"/>
              </a:solidFill>
              <a:latin typeface="Shape Sans" panose="00000500000000000000" pitchFamily="2" charset="0"/>
            </a:endParaRPr>
          </a:p>
        </p:txBody>
      </p:sp>
      <p:sp>
        <p:nvSpPr>
          <p:cNvPr id="18" name="Rektangel 17">
            <a:extLst>
              <a:ext uri="{FF2B5EF4-FFF2-40B4-BE49-F238E27FC236}">
                <a16:creationId xmlns:a16="http://schemas.microsoft.com/office/drawing/2014/main" id="{A5B9C24F-50B4-4C4F-9384-29181F5301E5}"/>
              </a:ext>
            </a:extLst>
          </p:cNvPr>
          <p:cNvSpPr/>
          <p:nvPr/>
        </p:nvSpPr>
        <p:spPr>
          <a:xfrm>
            <a:off x="9238575" y="5616084"/>
            <a:ext cx="1864614" cy="369332"/>
          </a:xfrm>
          <a:prstGeom prst="rect">
            <a:avLst/>
          </a:prstGeom>
        </p:spPr>
        <p:txBody>
          <a:bodyPr wrap="none">
            <a:spAutoFit/>
          </a:bodyPr>
          <a:lstStyle/>
          <a:p>
            <a:pPr algn="ctr"/>
            <a:r>
              <a:rPr lang="nb-NO" b="1">
                <a:solidFill>
                  <a:schemeClr val="accent1"/>
                </a:solidFill>
                <a:latin typeface="Shape Sans" panose="00000500000000000000" pitchFamily="2" charset="0"/>
              </a:rPr>
              <a:t>Kommunikasjon</a:t>
            </a:r>
            <a:endParaRPr lang="nb-NO">
              <a:solidFill>
                <a:schemeClr val="accent1"/>
              </a:solidFill>
              <a:latin typeface="Shape Sans" panose="00000500000000000000" pitchFamily="2" charset="0"/>
            </a:endParaRPr>
          </a:p>
        </p:txBody>
      </p:sp>
      <p:sp>
        <p:nvSpPr>
          <p:cNvPr id="19" name="Plassholder for innhold 1">
            <a:extLst>
              <a:ext uri="{FF2B5EF4-FFF2-40B4-BE49-F238E27FC236}">
                <a16:creationId xmlns:a16="http://schemas.microsoft.com/office/drawing/2014/main" id="{447FE2E5-52CA-4676-B1D2-A3F650B27CBC}"/>
              </a:ext>
            </a:extLst>
          </p:cNvPr>
          <p:cNvSpPr txBox="1">
            <a:spLocks/>
          </p:cNvSpPr>
          <p:nvPr/>
        </p:nvSpPr>
        <p:spPr>
          <a:xfrm>
            <a:off x="513567" y="1858145"/>
            <a:ext cx="10425744" cy="649679"/>
          </a:xfrm>
          <a:prstGeom prst="rect">
            <a:avLst/>
          </a:prstGeom>
        </p:spPr>
        <p:txBody>
          <a:bodyPr vert="horz" lIns="46800" tIns="46800" rIns="46800" bIns="46800" rtlCol="0">
            <a:noAutofit/>
          </a:bodyPr>
          <a:lst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b-NO">
                <a:solidFill>
                  <a:schemeClr val="accent1"/>
                </a:solidFill>
                <a:latin typeface="Shape Sans" panose="00000500000000000000" pitchFamily="2" charset="0"/>
              </a:rPr>
              <a:t>Hvis vi skal få størst mulig effekt ut av klimatiltakene våre, trenger vi kunnskap, samarbeidsvilje og gode hjelpemidler.</a:t>
            </a:r>
          </a:p>
        </p:txBody>
      </p:sp>
      <p:sp>
        <p:nvSpPr>
          <p:cNvPr id="7" name="Plassholder for bunntekst 6">
            <a:extLst>
              <a:ext uri="{FF2B5EF4-FFF2-40B4-BE49-F238E27FC236}">
                <a16:creationId xmlns:a16="http://schemas.microsoft.com/office/drawing/2014/main" id="{B5EC6896-BBC1-45B4-B2CE-CCBEC252563F}"/>
              </a:ext>
            </a:extLst>
          </p:cNvPr>
          <p:cNvSpPr>
            <a:spLocks noGrp="1"/>
          </p:cNvSpPr>
          <p:nvPr>
            <p:ph type="ftr" sz="quarter" idx="11"/>
          </p:nvPr>
        </p:nvSpPr>
        <p:spPr/>
        <p:txBody>
          <a:bodyPr/>
          <a:lstStyle/>
          <a:p>
            <a:r>
              <a:rPr lang="nb-NO"/>
              <a:t>Skanskas klimaveikart</a:t>
            </a:r>
          </a:p>
        </p:txBody>
      </p:sp>
      <p:pic>
        <p:nvPicPr>
          <p:cNvPr id="21" name="Bilde 20">
            <a:extLst>
              <a:ext uri="{FF2B5EF4-FFF2-40B4-BE49-F238E27FC236}">
                <a16:creationId xmlns:a16="http://schemas.microsoft.com/office/drawing/2014/main" id="{34D75F69-A28E-461B-A5E4-A0BF8C045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4" name="Bilde 31" descr="Icon&#10;&#10;Description automatically generated">
            <a:extLst>
              <a:ext uri="{FF2B5EF4-FFF2-40B4-BE49-F238E27FC236}">
                <a16:creationId xmlns:a16="http://schemas.microsoft.com/office/drawing/2014/main" id="{13D660F2-E1CF-9927-5413-8FAC808B8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521" y="3670828"/>
            <a:ext cx="1402175" cy="1402175"/>
          </a:xfrm>
          <a:prstGeom prst="rect">
            <a:avLst/>
          </a:prstGeom>
        </p:spPr>
      </p:pic>
      <p:pic>
        <p:nvPicPr>
          <p:cNvPr id="5" name="Bilde 33" descr="Icon&#10;&#10;Description automatically generated">
            <a:extLst>
              <a:ext uri="{FF2B5EF4-FFF2-40B4-BE49-F238E27FC236}">
                <a16:creationId xmlns:a16="http://schemas.microsoft.com/office/drawing/2014/main" id="{BBE41342-099D-7C55-D2B7-5374BADD3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678" y="3334542"/>
            <a:ext cx="1195033" cy="1749647"/>
          </a:xfrm>
          <a:prstGeom prst="rect">
            <a:avLst/>
          </a:prstGeom>
        </p:spPr>
      </p:pic>
      <p:pic>
        <p:nvPicPr>
          <p:cNvPr id="9" name="Bilde 35" descr="Icon&#10;&#10;Description automatically generated">
            <a:extLst>
              <a:ext uri="{FF2B5EF4-FFF2-40B4-BE49-F238E27FC236}">
                <a16:creationId xmlns:a16="http://schemas.microsoft.com/office/drawing/2014/main" id="{1724AB75-50F6-499A-76E5-2799E411A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639" y="3680374"/>
            <a:ext cx="1402175" cy="1397397"/>
          </a:xfrm>
          <a:prstGeom prst="rect">
            <a:avLst/>
          </a:prstGeom>
        </p:spPr>
      </p:pic>
      <p:pic>
        <p:nvPicPr>
          <p:cNvPr id="11" name="Bilde 43" descr="Icon&#10;&#10;Description automatically generated">
            <a:extLst>
              <a:ext uri="{FF2B5EF4-FFF2-40B4-BE49-F238E27FC236}">
                <a16:creationId xmlns:a16="http://schemas.microsoft.com/office/drawing/2014/main" id="{2E1E8C7F-2885-6FBD-FED4-06B58C2BEB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3872" y="3670829"/>
            <a:ext cx="1599391" cy="1402175"/>
          </a:xfrm>
          <a:prstGeom prst="rect">
            <a:avLst/>
          </a:prstGeom>
        </p:spPr>
      </p:pic>
    </p:spTree>
    <p:extLst>
      <p:ext uri="{BB962C8B-B14F-4D97-AF65-F5344CB8AC3E}">
        <p14:creationId xmlns:p14="http://schemas.microsoft.com/office/powerpoint/2010/main" val="230251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AB1D95C8-72A0-4D25-96F2-B0B8906CA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9" y="1745153"/>
            <a:ext cx="1070338" cy="1069143"/>
          </a:xfrm>
          <a:prstGeom prst="rect">
            <a:avLst/>
          </a:prstGeom>
        </p:spPr>
      </p:pic>
      <p:pic>
        <p:nvPicPr>
          <p:cNvPr id="30" name="Bilde 29">
            <a:extLst>
              <a:ext uri="{FF2B5EF4-FFF2-40B4-BE49-F238E27FC236}">
                <a16:creationId xmlns:a16="http://schemas.microsoft.com/office/drawing/2014/main" id="{D855CAEF-6D56-4D18-8834-883B0D19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191" y="1688234"/>
            <a:ext cx="1070337" cy="1070337"/>
          </a:xfrm>
          <a:prstGeom prst="rect">
            <a:avLst/>
          </a:prstGeom>
        </p:spPr>
      </p:pic>
      <p:pic>
        <p:nvPicPr>
          <p:cNvPr id="32" name="Bilde 31">
            <a:extLst>
              <a:ext uri="{FF2B5EF4-FFF2-40B4-BE49-F238E27FC236}">
                <a16:creationId xmlns:a16="http://schemas.microsoft.com/office/drawing/2014/main" id="{CEFEFF01-58B7-4A0C-A925-E801E458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359" y="4242327"/>
            <a:ext cx="1070337" cy="1070337"/>
          </a:xfrm>
          <a:prstGeom prst="rect">
            <a:avLst/>
          </a:prstGeom>
        </p:spPr>
      </p:pic>
      <p:pic>
        <p:nvPicPr>
          <p:cNvPr id="34" name="Bilde 33">
            <a:extLst>
              <a:ext uri="{FF2B5EF4-FFF2-40B4-BE49-F238E27FC236}">
                <a16:creationId xmlns:a16="http://schemas.microsoft.com/office/drawing/2014/main" id="{AB7C884E-4167-4017-BEC3-E00DB3EB5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242" y="1386525"/>
            <a:ext cx="912356" cy="1337922"/>
          </a:xfrm>
          <a:prstGeom prst="rect">
            <a:avLst/>
          </a:prstGeom>
        </p:spPr>
      </p:pic>
      <p:pic>
        <p:nvPicPr>
          <p:cNvPr id="36" name="Bilde 35">
            <a:extLst>
              <a:ext uri="{FF2B5EF4-FFF2-40B4-BE49-F238E27FC236}">
                <a16:creationId xmlns:a16="http://schemas.microsoft.com/office/drawing/2014/main" id="{62FD638B-3FD4-4ED5-80AF-618AB69CB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574" y="1707777"/>
            <a:ext cx="1070337" cy="1065559"/>
          </a:xfrm>
          <a:prstGeom prst="rect">
            <a:avLst/>
          </a:prstGeom>
        </p:spPr>
      </p:pic>
      <p:pic>
        <p:nvPicPr>
          <p:cNvPr id="38" name="Bilde 37">
            <a:extLst>
              <a:ext uri="{FF2B5EF4-FFF2-40B4-BE49-F238E27FC236}">
                <a16:creationId xmlns:a16="http://schemas.microsoft.com/office/drawing/2014/main" id="{E7B71683-BBFA-47B0-9B9F-B69E47E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089" y="4256567"/>
            <a:ext cx="1070337" cy="1070337"/>
          </a:xfrm>
          <a:prstGeom prst="rect">
            <a:avLst/>
          </a:prstGeom>
        </p:spPr>
      </p:pic>
      <p:pic>
        <p:nvPicPr>
          <p:cNvPr id="40" name="Bilde 39">
            <a:extLst>
              <a:ext uri="{FF2B5EF4-FFF2-40B4-BE49-F238E27FC236}">
                <a16:creationId xmlns:a16="http://schemas.microsoft.com/office/drawing/2014/main" id="{5B72FED7-0A01-46B8-9963-491F683C3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198" y="4324844"/>
            <a:ext cx="1070338" cy="987820"/>
          </a:xfrm>
          <a:prstGeom prst="rect">
            <a:avLst/>
          </a:prstGeom>
        </p:spPr>
      </p:pic>
      <p:pic>
        <p:nvPicPr>
          <p:cNvPr id="42" name="Bilde 41">
            <a:extLst>
              <a:ext uri="{FF2B5EF4-FFF2-40B4-BE49-F238E27FC236}">
                <a16:creationId xmlns:a16="http://schemas.microsoft.com/office/drawing/2014/main" id="{50DF9F7B-7B66-40E1-B740-5572A4868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650" y="2893831"/>
            <a:ext cx="1265300" cy="1070337"/>
          </a:xfrm>
          <a:prstGeom prst="rect">
            <a:avLst/>
          </a:prstGeom>
        </p:spPr>
      </p:pic>
      <p:pic>
        <p:nvPicPr>
          <p:cNvPr id="44" name="Bilde 43">
            <a:extLst>
              <a:ext uri="{FF2B5EF4-FFF2-40B4-BE49-F238E27FC236}">
                <a16:creationId xmlns:a16="http://schemas.microsoft.com/office/drawing/2014/main" id="{37942DB8-25BA-4B1B-9659-343E9CDA6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242" y="4242328"/>
            <a:ext cx="1218392" cy="1070337"/>
          </a:xfrm>
          <a:prstGeom prst="rect">
            <a:avLst/>
          </a:prstGeom>
        </p:spPr>
      </p:pic>
      <p:sp>
        <p:nvSpPr>
          <p:cNvPr id="47" name="TekstSylinder 46">
            <a:extLst>
              <a:ext uri="{FF2B5EF4-FFF2-40B4-BE49-F238E27FC236}">
                <a16:creationId xmlns:a16="http://schemas.microsoft.com/office/drawing/2014/main" id="{985FB0E4-A161-4758-A48E-A2CDBB2D5B74}"/>
              </a:ext>
            </a:extLst>
          </p:cNvPr>
          <p:cNvSpPr txBox="1"/>
          <p:nvPr/>
        </p:nvSpPr>
        <p:spPr>
          <a:xfrm>
            <a:off x="1285258" y="5897463"/>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fokusområder</a:t>
            </a:r>
          </a:p>
        </p:txBody>
      </p:sp>
      <p:sp>
        <p:nvSpPr>
          <p:cNvPr id="48" name="TekstSylinder 47">
            <a:extLst>
              <a:ext uri="{FF2B5EF4-FFF2-40B4-BE49-F238E27FC236}">
                <a16:creationId xmlns:a16="http://schemas.microsoft.com/office/drawing/2014/main" id="{D67CC116-728B-49AB-BE80-8986207ECC87}"/>
              </a:ext>
            </a:extLst>
          </p:cNvPr>
          <p:cNvSpPr txBox="1"/>
          <p:nvPr/>
        </p:nvSpPr>
        <p:spPr>
          <a:xfrm>
            <a:off x="7983952" y="5897462"/>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muliggjørere</a:t>
            </a:r>
          </a:p>
        </p:txBody>
      </p:sp>
      <p:sp>
        <p:nvSpPr>
          <p:cNvPr id="49" name="TekstSylinder 48">
            <a:extLst>
              <a:ext uri="{FF2B5EF4-FFF2-40B4-BE49-F238E27FC236}">
                <a16:creationId xmlns:a16="http://schemas.microsoft.com/office/drawing/2014/main" id="{A0DAAD67-9329-4C05-A47A-8EF679153389}"/>
              </a:ext>
            </a:extLst>
          </p:cNvPr>
          <p:cNvSpPr txBox="1"/>
          <p:nvPr/>
        </p:nvSpPr>
        <p:spPr>
          <a:xfrm>
            <a:off x="-223785"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Arealbruksendringer</a:t>
            </a:r>
          </a:p>
        </p:txBody>
      </p:sp>
      <p:sp>
        <p:nvSpPr>
          <p:cNvPr id="50" name="TekstSylinder 49">
            <a:extLst>
              <a:ext uri="{FF2B5EF4-FFF2-40B4-BE49-F238E27FC236}">
                <a16:creationId xmlns:a16="http://schemas.microsoft.com/office/drawing/2014/main" id="{3CF3E6BA-E738-4495-ADEC-3E819E9BD046}"/>
              </a:ext>
            </a:extLst>
          </p:cNvPr>
          <p:cNvSpPr txBox="1"/>
          <p:nvPr/>
        </p:nvSpPr>
        <p:spPr>
          <a:xfrm>
            <a:off x="2794301"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Energi</a:t>
            </a:r>
          </a:p>
        </p:txBody>
      </p:sp>
      <p:sp>
        <p:nvSpPr>
          <p:cNvPr id="51" name="TekstSylinder 50">
            <a:extLst>
              <a:ext uri="{FF2B5EF4-FFF2-40B4-BE49-F238E27FC236}">
                <a16:creationId xmlns:a16="http://schemas.microsoft.com/office/drawing/2014/main" id="{1E37842D-4B35-422E-8906-F025E0D1B70B}"/>
              </a:ext>
            </a:extLst>
          </p:cNvPr>
          <p:cNvSpPr txBox="1"/>
          <p:nvPr/>
        </p:nvSpPr>
        <p:spPr>
          <a:xfrm>
            <a:off x="1220283" y="4041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Sirkulær økonomi</a:t>
            </a:r>
          </a:p>
        </p:txBody>
      </p:sp>
      <p:sp>
        <p:nvSpPr>
          <p:cNvPr id="52" name="TekstSylinder 51">
            <a:extLst>
              <a:ext uri="{FF2B5EF4-FFF2-40B4-BE49-F238E27FC236}">
                <a16:creationId xmlns:a16="http://schemas.microsoft.com/office/drawing/2014/main" id="{6189F405-5EC0-4387-AE5B-592F1D68A878}"/>
              </a:ext>
            </a:extLst>
          </p:cNvPr>
          <p:cNvSpPr txBox="1"/>
          <p:nvPr/>
        </p:nvSpPr>
        <p:spPr>
          <a:xfrm>
            <a:off x="-99960" y="5438025"/>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Maskiner og transport</a:t>
            </a:r>
          </a:p>
        </p:txBody>
      </p:sp>
      <p:sp>
        <p:nvSpPr>
          <p:cNvPr id="53" name="TekstSylinder 52">
            <a:extLst>
              <a:ext uri="{FF2B5EF4-FFF2-40B4-BE49-F238E27FC236}">
                <a16:creationId xmlns:a16="http://schemas.microsoft.com/office/drawing/2014/main" id="{239243D2-5361-4F6F-BE76-AB687792DBFD}"/>
              </a:ext>
            </a:extLst>
          </p:cNvPr>
          <p:cNvSpPr txBox="1"/>
          <p:nvPr/>
        </p:nvSpPr>
        <p:spPr>
          <a:xfrm>
            <a:off x="2794301" y="5448937"/>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Materialressurser</a:t>
            </a:r>
          </a:p>
        </p:txBody>
      </p:sp>
      <p:sp>
        <p:nvSpPr>
          <p:cNvPr id="54" name="TekstSylinder 53">
            <a:extLst>
              <a:ext uri="{FF2B5EF4-FFF2-40B4-BE49-F238E27FC236}">
                <a16:creationId xmlns:a16="http://schemas.microsoft.com/office/drawing/2014/main" id="{4A40F11B-4426-4111-A9FF-980952D6EDA2}"/>
              </a:ext>
            </a:extLst>
          </p:cNvPr>
          <p:cNvSpPr txBox="1"/>
          <p:nvPr/>
        </p:nvSpPr>
        <p:spPr>
          <a:xfrm>
            <a:off x="6672378" y="2909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Kompetanse og FoU</a:t>
            </a:r>
          </a:p>
        </p:txBody>
      </p:sp>
      <p:sp>
        <p:nvSpPr>
          <p:cNvPr id="55" name="TekstSylinder 54">
            <a:extLst>
              <a:ext uri="{FF2B5EF4-FFF2-40B4-BE49-F238E27FC236}">
                <a16:creationId xmlns:a16="http://schemas.microsoft.com/office/drawing/2014/main" id="{B6522762-57D1-4EE4-BC86-6C52EF9F7BD6}"/>
              </a:ext>
            </a:extLst>
          </p:cNvPr>
          <p:cNvSpPr txBox="1"/>
          <p:nvPr/>
        </p:nvSpPr>
        <p:spPr>
          <a:xfrm>
            <a:off x="9042634" y="2910512"/>
            <a:ext cx="321608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Måling, styring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dokumentasjon</a:t>
            </a:r>
          </a:p>
        </p:txBody>
      </p:sp>
      <p:sp>
        <p:nvSpPr>
          <p:cNvPr id="56" name="TekstSylinder 55">
            <a:extLst>
              <a:ext uri="{FF2B5EF4-FFF2-40B4-BE49-F238E27FC236}">
                <a16:creationId xmlns:a16="http://schemas.microsoft.com/office/drawing/2014/main" id="{83FB0086-2FD1-4A43-AD03-4429FB9D3B55}"/>
              </a:ext>
            </a:extLst>
          </p:cNvPr>
          <p:cNvSpPr txBox="1"/>
          <p:nvPr/>
        </p:nvSpPr>
        <p:spPr>
          <a:xfrm>
            <a:off x="6825396"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Strategiske partnerskap</a:t>
            </a:r>
          </a:p>
        </p:txBody>
      </p:sp>
      <p:sp>
        <p:nvSpPr>
          <p:cNvPr id="57" name="TekstSylinder 56">
            <a:extLst>
              <a:ext uri="{FF2B5EF4-FFF2-40B4-BE49-F238E27FC236}">
                <a16:creationId xmlns:a16="http://schemas.microsoft.com/office/drawing/2014/main" id="{6009AB5B-D865-4B0A-8A98-1791ABAE27CF}"/>
              </a:ext>
            </a:extLst>
          </p:cNvPr>
          <p:cNvSpPr txBox="1"/>
          <p:nvPr/>
        </p:nvSpPr>
        <p:spPr>
          <a:xfrm>
            <a:off x="9266485"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60" name="TekstSylinder 59">
            <a:extLst>
              <a:ext uri="{FF2B5EF4-FFF2-40B4-BE49-F238E27FC236}">
                <a16:creationId xmlns:a16="http://schemas.microsoft.com/office/drawing/2014/main" id="{364447AB-C50D-4D89-9AF6-7443D1DF42BB}"/>
              </a:ext>
            </a:extLst>
          </p:cNvPr>
          <p:cNvSpPr txBox="1"/>
          <p:nvPr/>
        </p:nvSpPr>
        <p:spPr>
          <a:xfrm>
            <a:off x="522535" y="159341"/>
            <a:ext cx="1095509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Klimaveikartet viser hvordan vi skal jobbe og hva vi skal satse på for å nå målene våre</a:t>
            </a:r>
          </a:p>
        </p:txBody>
      </p:sp>
      <p:pic>
        <p:nvPicPr>
          <p:cNvPr id="62" name="Bilde 61">
            <a:extLst>
              <a:ext uri="{FF2B5EF4-FFF2-40B4-BE49-F238E27FC236}">
                <a16:creationId xmlns:a16="http://schemas.microsoft.com/office/drawing/2014/main" id="{63092706-801C-4487-92CE-74DB8B4791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412" y="2521537"/>
            <a:ext cx="1985759" cy="3529813"/>
          </a:xfrm>
          <a:prstGeom prst="rect">
            <a:avLst/>
          </a:prstGeom>
        </p:spPr>
      </p:pic>
    </p:spTree>
    <p:extLst>
      <p:ext uri="{BB962C8B-B14F-4D97-AF65-F5344CB8AC3E}">
        <p14:creationId xmlns:p14="http://schemas.microsoft.com/office/powerpoint/2010/main" val="3053961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9777EFF-B7CA-4715-A12C-E37665EDC466}"/>
              </a:ext>
            </a:extLst>
          </p:cNvPr>
          <p:cNvSpPr>
            <a:spLocks noGrp="1"/>
          </p:cNvSpPr>
          <p:nvPr>
            <p:ph type="title"/>
          </p:nvPr>
        </p:nvSpPr>
        <p:spPr/>
        <p:txBody>
          <a:bodyPr/>
          <a:lstStyle/>
          <a:p>
            <a:r>
              <a:rPr lang="nb-NO" b="1">
                <a:latin typeface="Shape Sans" panose="00000500000000000000" pitchFamily="2" charset="0"/>
              </a:rPr>
              <a:t>Kompetanse og FoU</a:t>
            </a:r>
          </a:p>
        </p:txBody>
      </p:sp>
      <p:sp>
        <p:nvSpPr>
          <p:cNvPr id="8" name="TekstSylinder 7">
            <a:extLst>
              <a:ext uri="{FF2B5EF4-FFF2-40B4-BE49-F238E27FC236}">
                <a16:creationId xmlns:a16="http://schemas.microsoft.com/office/drawing/2014/main" id="{09E0DC1E-A262-4DF3-8500-2329C57061F3}"/>
              </a:ext>
            </a:extLst>
          </p:cNvPr>
          <p:cNvSpPr txBox="1"/>
          <p:nvPr/>
        </p:nvSpPr>
        <p:spPr>
          <a:xfrm>
            <a:off x="576000" y="2275777"/>
            <a:ext cx="7253550" cy="3872214"/>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ha en klar FoU-strategi som gir oss en konkurransefordel når det kommer til å utvikle og bygge morgendagens klimasmarte bygg og anlegg.</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beholde og rekruttere bransjeledende intern FoU- og innovasjonskompetanse.</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ta initiativ til og delta i nye FoU- eller innovasjonsprosjekter for å utvikle ny kunnskap om prosesser, metoder og teknologi for mer klimaambisiøse løsninger.</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identifisere og etablere strategiske partnerskap innen klima og miljø.</a:t>
            </a:r>
          </a:p>
          <a:p>
            <a:pPr marL="285750" indent="-285750">
              <a:lnSpc>
                <a:spcPct val="125000"/>
              </a:lnSpc>
              <a:buFont typeface="Arial" panose="020B0604020202020204" pitchFamily="34" charset="0"/>
              <a:buChar char="•"/>
            </a:pPr>
            <a:r>
              <a:rPr lang="nb-NO">
                <a:solidFill>
                  <a:schemeClr val="accent1"/>
                </a:solidFill>
                <a:latin typeface="Shape Sans" panose="00000500000000000000" pitchFamily="2" charset="0"/>
              </a:rPr>
              <a:t>bygge en kultur hvor bærekraft og innovasjon er en viktig del av kjernevirksomheten vår.</a:t>
            </a:r>
          </a:p>
        </p:txBody>
      </p:sp>
      <p:sp>
        <p:nvSpPr>
          <p:cNvPr id="9" name="TekstSylinder 8">
            <a:extLst>
              <a:ext uri="{FF2B5EF4-FFF2-40B4-BE49-F238E27FC236}">
                <a16:creationId xmlns:a16="http://schemas.microsoft.com/office/drawing/2014/main" id="{C9DAAF6B-6D7F-455A-BCE5-218E10B60EFA}"/>
              </a:ext>
            </a:extLst>
          </p:cNvPr>
          <p:cNvSpPr txBox="1"/>
          <p:nvPr/>
        </p:nvSpPr>
        <p:spPr>
          <a:xfrm>
            <a:off x="576000" y="1372190"/>
            <a:ext cx="5383096" cy="830997"/>
          </a:xfrm>
          <a:prstGeom prst="rect">
            <a:avLst/>
          </a:prstGeom>
          <a:noFill/>
        </p:spPr>
        <p:txBody>
          <a:bodyPr wrap="square" lIns="46800" rIns="46800" rtlCol="0">
            <a:spAutoFit/>
          </a:bodyPr>
          <a:lstStyle/>
          <a:p>
            <a:r>
              <a:rPr lang="nb-NO" sz="2400" b="1">
                <a:solidFill>
                  <a:schemeClr val="accent1"/>
                </a:solidFill>
                <a:latin typeface="Shape Sans" panose="00000500000000000000" pitchFamily="2" charset="0"/>
              </a:rPr>
              <a:t>Vi skal fortsette å utvikle kompetansen vår gjennom å: </a:t>
            </a:r>
          </a:p>
        </p:txBody>
      </p:sp>
      <p:sp>
        <p:nvSpPr>
          <p:cNvPr id="11" name="Plassholder for bunntekst 10">
            <a:extLst>
              <a:ext uri="{FF2B5EF4-FFF2-40B4-BE49-F238E27FC236}">
                <a16:creationId xmlns:a16="http://schemas.microsoft.com/office/drawing/2014/main" id="{FDAC598C-DEBD-406E-82EA-511B6E5FA6D5}"/>
              </a:ext>
            </a:extLst>
          </p:cNvPr>
          <p:cNvSpPr>
            <a:spLocks noGrp="1"/>
          </p:cNvSpPr>
          <p:nvPr>
            <p:ph type="ftr" sz="quarter" idx="11"/>
          </p:nvPr>
        </p:nvSpPr>
        <p:spPr/>
        <p:txBody>
          <a:bodyPr/>
          <a:lstStyle/>
          <a:p>
            <a:r>
              <a:rPr lang="nb-NO"/>
              <a:t>Skanskas klimaveikart</a:t>
            </a:r>
          </a:p>
        </p:txBody>
      </p:sp>
      <p:pic>
        <p:nvPicPr>
          <p:cNvPr id="12" name="Bilde 11">
            <a:extLst>
              <a:ext uri="{FF2B5EF4-FFF2-40B4-BE49-F238E27FC236}">
                <a16:creationId xmlns:a16="http://schemas.microsoft.com/office/drawing/2014/main" id="{4CAFC9C2-270B-4591-A04A-45D86E9A8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3" name="Bilde 33" descr="Icon&#10;&#10;Description automatically generated">
            <a:extLst>
              <a:ext uri="{FF2B5EF4-FFF2-40B4-BE49-F238E27FC236}">
                <a16:creationId xmlns:a16="http://schemas.microsoft.com/office/drawing/2014/main" id="{7682EF0C-379C-D841-4CC3-65AF7B044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404" y="1853559"/>
            <a:ext cx="2313452" cy="3378114"/>
          </a:xfrm>
          <a:prstGeom prst="rect">
            <a:avLst/>
          </a:prstGeom>
        </p:spPr>
      </p:pic>
    </p:spTree>
    <p:extLst>
      <p:ext uri="{BB962C8B-B14F-4D97-AF65-F5344CB8AC3E}">
        <p14:creationId xmlns:p14="http://schemas.microsoft.com/office/powerpoint/2010/main" val="74876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bilde 14">
            <a:extLst>
              <a:ext uri="{FF2B5EF4-FFF2-40B4-BE49-F238E27FC236}">
                <a16:creationId xmlns:a16="http://schemas.microsoft.com/office/drawing/2014/main" id="{085BFED3-AB60-2856-68E1-1BE45511B03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 b="37"/>
          <a:stretch>
            <a:fillRect/>
          </a:stretch>
        </p:blipFill>
        <p:spPr/>
      </p:pic>
      <p:sp>
        <p:nvSpPr>
          <p:cNvPr id="3" name="Plassholder for bunntekst 2">
            <a:extLst>
              <a:ext uri="{FF2B5EF4-FFF2-40B4-BE49-F238E27FC236}">
                <a16:creationId xmlns:a16="http://schemas.microsoft.com/office/drawing/2014/main" id="{256CF24B-A8B4-1635-0212-EC266436825F}"/>
              </a:ext>
            </a:extLst>
          </p:cNvPr>
          <p:cNvSpPr>
            <a:spLocks noGrp="1"/>
          </p:cNvSpPr>
          <p:nvPr>
            <p:ph type="ftr" sz="quarter" idx="3"/>
          </p:nvPr>
        </p:nvSpPr>
        <p:spPr/>
        <p:txBody>
          <a:bodyPr/>
          <a:lstStyle/>
          <a:p>
            <a:r>
              <a:rPr lang="en-US" noProof="0"/>
              <a:t>Skanskas klimaveikart</a:t>
            </a:r>
          </a:p>
        </p:txBody>
      </p:sp>
      <p:sp>
        <p:nvSpPr>
          <p:cNvPr id="4" name="Plassholder for tekst 3">
            <a:extLst>
              <a:ext uri="{FF2B5EF4-FFF2-40B4-BE49-F238E27FC236}">
                <a16:creationId xmlns:a16="http://schemas.microsoft.com/office/drawing/2014/main" id="{09B8C068-7A7B-F441-9DD7-B018431B0017}"/>
              </a:ext>
            </a:extLst>
          </p:cNvPr>
          <p:cNvSpPr>
            <a:spLocks noGrp="1"/>
          </p:cNvSpPr>
          <p:nvPr>
            <p:ph type="body" sz="quarter" idx="14"/>
          </p:nvPr>
        </p:nvSpPr>
        <p:spPr/>
        <p:txBody>
          <a:bodyPr/>
          <a:lstStyle/>
          <a:p>
            <a:endParaRPr lang="nb-NO"/>
          </a:p>
        </p:txBody>
      </p:sp>
      <p:sp>
        <p:nvSpPr>
          <p:cNvPr id="7" name="TekstSylinder 6">
            <a:extLst>
              <a:ext uri="{FF2B5EF4-FFF2-40B4-BE49-F238E27FC236}">
                <a16:creationId xmlns:a16="http://schemas.microsoft.com/office/drawing/2014/main" id="{C59ECB56-EF00-33E6-208A-E52EA66E7879}"/>
              </a:ext>
            </a:extLst>
          </p:cNvPr>
          <p:cNvSpPr txBox="1"/>
          <p:nvPr/>
        </p:nvSpPr>
        <p:spPr>
          <a:xfrm>
            <a:off x="384116" y="424219"/>
            <a:ext cx="5468573" cy="3785652"/>
          </a:xfrm>
          <a:prstGeom prst="rect">
            <a:avLst/>
          </a:prstGeom>
          <a:noFill/>
        </p:spPr>
        <p:txBody>
          <a:bodyPr wrap="square" lIns="46800" rIns="46800" rtlCol="0">
            <a:spAutoFit/>
          </a:bodyPr>
          <a:lstStyle/>
          <a:p>
            <a:r>
              <a:rPr lang="nb-NO" sz="2400" b="1" err="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SirkBygg</a:t>
            </a:r>
            <a:r>
              <a:rPr lang="nb-NO" sz="2400" b="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 skal gjøre </a:t>
            </a:r>
            <a:r>
              <a:rPr lang="nb-NO" sz="2400" b="1" err="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byggebransjen</a:t>
            </a:r>
            <a:r>
              <a:rPr lang="nb-NO" sz="2400" b="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 mer sirkulær gjennom å finne smarte løsninger for hvordan bygg kan demonteres på en sikker og effektiv måte. </a:t>
            </a:r>
          </a:p>
          <a:p>
            <a:endParaRPr lang="nb-NO" sz="2400" b="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endParaRPr>
          </a:p>
          <a:p>
            <a:r>
              <a:rPr lang="nb-NO" sz="2400" b="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Målet er at dette bidrar til minst 90 prosent lavere klimagassutslipp, 90 prosent mindre ressursforbruk og 90 prosent mindre avfall fra </a:t>
            </a:r>
            <a:r>
              <a:rPr lang="nb-NO" sz="2400" b="1" err="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riving</a:t>
            </a:r>
            <a:r>
              <a:rPr lang="nb-NO" sz="2400" b="1">
                <a:solidFill>
                  <a:schemeClr val="bg1"/>
                </a:solidFill>
                <a:effectLst>
                  <a:outerShdw blurRad="38100" dist="38100" dir="2700000" algn="tl">
                    <a:srgbClr val="000000">
                      <a:alpha val="43137"/>
                    </a:srgbClr>
                  </a:outerShdw>
                </a:effectLst>
                <a:latin typeface="Shape Sans" panose="00000500000000000000" pitchFamily="50"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904859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C88CB6F-914E-4912-83B3-8AA7BE97E345}"/>
              </a:ext>
            </a:extLst>
          </p:cNvPr>
          <p:cNvSpPr>
            <a:spLocks noGrp="1"/>
          </p:cNvSpPr>
          <p:nvPr>
            <p:ph type="title"/>
          </p:nvPr>
        </p:nvSpPr>
        <p:spPr>
          <a:xfrm>
            <a:off x="576000" y="660593"/>
            <a:ext cx="11021062" cy="576000"/>
          </a:xfrm>
        </p:spPr>
        <p:txBody>
          <a:bodyPr/>
          <a:lstStyle/>
          <a:p>
            <a:r>
              <a:rPr lang="nb-NO" b="1">
                <a:latin typeface="Shape Sans" panose="00000500000000000000" pitchFamily="2" charset="0"/>
              </a:rPr>
              <a:t>Måling, styring og dokumentasjon</a:t>
            </a:r>
          </a:p>
        </p:txBody>
      </p:sp>
      <p:sp>
        <p:nvSpPr>
          <p:cNvPr id="7" name="TekstSylinder 6">
            <a:extLst>
              <a:ext uri="{FF2B5EF4-FFF2-40B4-BE49-F238E27FC236}">
                <a16:creationId xmlns:a16="http://schemas.microsoft.com/office/drawing/2014/main" id="{17952B58-91C3-473A-B869-201AE7F1E420}"/>
              </a:ext>
            </a:extLst>
          </p:cNvPr>
          <p:cNvSpPr txBox="1"/>
          <p:nvPr/>
        </p:nvSpPr>
        <p:spPr>
          <a:xfrm>
            <a:off x="576000" y="2266359"/>
            <a:ext cx="7253550" cy="3795270"/>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sz="1600">
                <a:solidFill>
                  <a:schemeClr val="tx2"/>
                </a:solidFill>
                <a:latin typeface="Shape Sans" panose="00000500000000000000" pitchFamily="50" charset="0"/>
              </a:rPr>
              <a:t>måler utslippene våre etter </a:t>
            </a:r>
            <a:r>
              <a:rPr lang="nb-NO" sz="1600" err="1">
                <a:solidFill>
                  <a:schemeClr val="tx2"/>
                </a:solidFill>
                <a:latin typeface="Shape Sans" panose="00000500000000000000" pitchFamily="50" charset="0"/>
              </a:rPr>
              <a:t>GHGs</a:t>
            </a:r>
            <a:r>
              <a:rPr lang="nb-NO" sz="1600">
                <a:solidFill>
                  <a:schemeClr val="tx2"/>
                </a:solidFill>
                <a:latin typeface="Shape Sans" panose="00000500000000000000" pitchFamily="50" charset="0"/>
              </a:rPr>
              <a:t> klimaprotokoll og har en klimaambisjon som er vitenskapsbasert.</a:t>
            </a:r>
          </a:p>
          <a:p>
            <a:pPr marL="285750" indent="-285750">
              <a:lnSpc>
                <a:spcPct val="125000"/>
              </a:lnSpc>
              <a:buFont typeface="Arial" panose="020B0604020202020204" pitchFamily="34" charset="0"/>
              <a:buChar char="•"/>
            </a:pPr>
            <a:r>
              <a:rPr lang="nb-NO" sz="1600">
                <a:solidFill>
                  <a:schemeClr val="tx2"/>
                </a:solidFill>
                <a:effectLst/>
                <a:latin typeface="Shape Sans" panose="00000500000000000000" pitchFamily="50" charset="0"/>
                <a:ea typeface="Arial" panose="020B0604020202020204" pitchFamily="34" charset="0"/>
                <a:cs typeface="Times New Roman" panose="02020603050405020304" pitchFamily="18" charset="0"/>
              </a:rPr>
              <a:t>utarbeider klimagassregnskap i prosjektene for å finne kostnadseffektive tiltak og etablere måletall.</a:t>
            </a:r>
          </a:p>
          <a:p>
            <a:pPr marL="285750" indent="-285750">
              <a:lnSpc>
                <a:spcPct val="125000"/>
              </a:lnSpc>
              <a:buFont typeface="Arial" panose="020B0604020202020204" pitchFamily="34" charset="0"/>
              <a:buChar char="•"/>
            </a:pPr>
            <a:r>
              <a:rPr lang="nb-NO" sz="1600">
                <a:solidFill>
                  <a:schemeClr val="tx2"/>
                </a:solidFill>
                <a:effectLst/>
                <a:latin typeface="Shape Sans" panose="00000500000000000000" pitchFamily="50" charset="0"/>
                <a:ea typeface="Arial" panose="020B0604020202020204" pitchFamily="34" charset="0"/>
                <a:cs typeface="Times New Roman" panose="02020603050405020304" pitchFamily="18" charset="0"/>
              </a:rPr>
              <a:t>prioriterer klima- og kostnadseffektive tiltak gjennom bruk av kompetanse, erfaringer og digitale verktøy.</a:t>
            </a:r>
          </a:p>
          <a:p>
            <a:pPr marL="285750" indent="-285750">
              <a:lnSpc>
                <a:spcPct val="125000"/>
              </a:lnSpc>
              <a:buFont typeface="Arial" panose="020B0604020202020204" pitchFamily="34" charset="0"/>
              <a:buChar char="•"/>
            </a:pPr>
            <a:r>
              <a:rPr lang="nb-NO" sz="1600">
                <a:solidFill>
                  <a:schemeClr val="tx2"/>
                </a:solidFill>
                <a:effectLst/>
                <a:latin typeface="Shape Sans" panose="00000500000000000000" pitchFamily="50" charset="0"/>
                <a:ea typeface="Arial" panose="020B0604020202020204" pitchFamily="34" charset="0"/>
                <a:cs typeface="Times New Roman" panose="02020603050405020304" pitchFamily="18" charset="0"/>
              </a:rPr>
              <a:t>har kompetanse om klimarisiko, som igjen bidrar til å legge premissene for hvordan vi styrer virksomheten vår.</a:t>
            </a:r>
          </a:p>
          <a:p>
            <a:pPr marL="285750" indent="-285750">
              <a:lnSpc>
                <a:spcPct val="125000"/>
              </a:lnSpc>
              <a:buFont typeface="Arial" panose="020B0604020202020204" pitchFamily="34" charset="0"/>
              <a:buChar char="•"/>
            </a:pPr>
            <a:r>
              <a:rPr lang="nb-NO" sz="1600">
                <a:solidFill>
                  <a:schemeClr val="tx2"/>
                </a:solidFill>
                <a:effectLst/>
                <a:latin typeface="Shape Sans" panose="00000500000000000000" pitchFamily="50" charset="0"/>
                <a:ea typeface="Arial" panose="020B0604020202020204" pitchFamily="34" charset="0"/>
                <a:cs typeface="Times New Roman" panose="02020603050405020304" pitchFamily="18" charset="0"/>
              </a:rPr>
              <a:t>bruker dataene og informasjonen vi samler inn til å ta gode beslutninger og forbedre oss. er en pådriver for å bruke miljøsertifisering og dokumentasjon som verktøy for å bedre kvaliteten og skape økt verdi for kundene våre.</a:t>
            </a:r>
          </a:p>
          <a:p>
            <a:pPr marL="285750" indent="-285750">
              <a:lnSpc>
                <a:spcPct val="125000"/>
              </a:lnSpc>
              <a:buFont typeface="Arial" panose="020B0604020202020204" pitchFamily="34" charset="0"/>
              <a:buChar char="•"/>
            </a:pPr>
            <a:endParaRPr lang="nb-NO">
              <a:latin typeface="Shape Sans" panose="00000500000000000000" pitchFamily="2" charset="0"/>
            </a:endParaRPr>
          </a:p>
        </p:txBody>
      </p:sp>
      <p:sp>
        <p:nvSpPr>
          <p:cNvPr id="8" name="TekstSylinder 7">
            <a:extLst>
              <a:ext uri="{FF2B5EF4-FFF2-40B4-BE49-F238E27FC236}">
                <a16:creationId xmlns:a16="http://schemas.microsoft.com/office/drawing/2014/main" id="{5F5641EF-715C-4100-A5AD-426B2BCDF8CB}"/>
              </a:ext>
            </a:extLst>
          </p:cNvPr>
          <p:cNvSpPr txBox="1"/>
          <p:nvPr/>
        </p:nvSpPr>
        <p:spPr>
          <a:xfrm>
            <a:off x="576000" y="1509693"/>
            <a:ext cx="5887152" cy="461665"/>
          </a:xfrm>
          <a:prstGeom prst="rect">
            <a:avLst/>
          </a:prstGeom>
          <a:noFill/>
        </p:spPr>
        <p:txBody>
          <a:bodyPr wrap="square" lIns="46800" rIns="46800" rtlCol="0">
            <a:spAutoFit/>
          </a:bodyPr>
          <a:lstStyle/>
          <a:p>
            <a:r>
              <a:rPr lang="nb-NO" sz="2400" b="1">
                <a:solidFill>
                  <a:schemeClr val="tx2"/>
                </a:solidFill>
                <a:latin typeface="Shape Sans" panose="00000500000000000000" pitchFamily="2" charset="0"/>
              </a:rPr>
              <a:t>Vi vet at klimamålene våre nås ved at vi:</a:t>
            </a:r>
          </a:p>
        </p:txBody>
      </p:sp>
      <p:sp>
        <p:nvSpPr>
          <p:cNvPr id="12" name="Plassholder for bunntekst 11">
            <a:extLst>
              <a:ext uri="{FF2B5EF4-FFF2-40B4-BE49-F238E27FC236}">
                <a16:creationId xmlns:a16="http://schemas.microsoft.com/office/drawing/2014/main" id="{40C3D8C9-858B-4E4D-9EE3-11A99E88979A}"/>
              </a:ext>
            </a:extLst>
          </p:cNvPr>
          <p:cNvSpPr>
            <a:spLocks noGrp="1"/>
          </p:cNvSpPr>
          <p:nvPr>
            <p:ph type="ftr" sz="quarter" idx="11"/>
          </p:nvPr>
        </p:nvSpPr>
        <p:spPr/>
        <p:txBody>
          <a:bodyPr/>
          <a:lstStyle/>
          <a:p>
            <a:r>
              <a:rPr lang="nb-NO"/>
              <a:t>Skanskas klimaveikart</a:t>
            </a:r>
          </a:p>
        </p:txBody>
      </p:sp>
      <p:pic>
        <p:nvPicPr>
          <p:cNvPr id="13" name="Bilde 12">
            <a:extLst>
              <a:ext uri="{FF2B5EF4-FFF2-40B4-BE49-F238E27FC236}">
                <a16:creationId xmlns:a16="http://schemas.microsoft.com/office/drawing/2014/main" id="{D2870AB2-10D1-453C-9251-328CF714B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35" descr="Icon&#10;&#10;Description automatically generated">
            <a:extLst>
              <a:ext uri="{FF2B5EF4-FFF2-40B4-BE49-F238E27FC236}">
                <a16:creationId xmlns:a16="http://schemas.microsoft.com/office/drawing/2014/main" id="{37128974-FF40-DB86-1326-79E429E06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979" y="2266988"/>
            <a:ext cx="2575900" cy="2564977"/>
          </a:xfrm>
          <a:prstGeom prst="rect">
            <a:avLst/>
          </a:prstGeom>
        </p:spPr>
      </p:pic>
    </p:spTree>
    <p:extLst>
      <p:ext uri="{BB962C8B-B14F-4D97-AF65-F5344CB8AC3E}">
        <p14:creationId xmlns:p14="http://schemas.microsoft.com/office/powerpoint/2010/main" val="661650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utendørs, vann, elv, by&#10;&#10;Automatisk generert beskrivelse">
            <a:extLst>
              <a:ext uri="{FF2B5EF4-FFF2-40B4-BE49-F238E27FC236}">
                <a16:creationId xmlns:a16="http://schemas.microsoft.com/office/drawing/2014/main" id="{945D7675-309C-4151-8234-AEAF02597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01" r="5953"/>
          <a:stretch/>
        </p:blipFill>
        <p:spPr>
          <a:xfrm>
            <a:off x="0" y="0"/>
            <a:ext cx="12192000" cy="6858000"/>
          </a:xfrm>
          <a:prstGeom prst="rect">
            <a:avLst/>
          </a:prstGeom>
        </p:spPr>
      </p:pic>
      <p:sp>
        <p:nvSpPr>
          <p:cNvPr id="3" name="Plassholder for bunntekst 2">
            <a:extLst>
              <a:ext uri="{FF2B5EF4-FFF2-40B4-BE49-F238E27FC236}">
                <a16:creationId xmlns:a16="http://schemas.microsoft.com/office/drawing/2014/main" id="{0D7C0372-5CDF-44B8-840F-E3D03610B282}"/>
              </a:ext>
            </a:extLst>
          </p:cNvPr>
          <p:cNvSpPr>
            <a:spLocks noGrp="1"/>
          </p:cNvSpPr>
          <p:nvPr>
            <p:ph type="ftr" sz="quarter" idx="11"/>
          </p:nvPr>
        </p:nvSpPr>
        <p:spPr/>
        <p:txBody>
          <a:bodyPr/>
          <a:lstStyle/>
          <a:p>
            <a:r>
              <a:rPr lang="nb-NO">
                <a:solidFill>
                  <a:schemeClr val="bg1"/>
                </a:solidFill>
              </a:rPr>
              <a:t>Skanskas klimaveikart</a:t>
            </a:r>
          </a:p>
        </p:txBody>
      </p:sp>
      <p:sp>
        <p:nvSpPr>
          <p:cNvPr id="5" name="Tittel 4">
            <a:extLst>
              <a:ext uri="{FF2B5EF4-FFF2-40B4-BE49-F238E27FC236}">
                <a16:creationId xmlns:a16="http://schemas.microsoft.com/office/drawing/2014/main" id="{A6458036-7C39-42BF-97A4-A7D219452F28}"/>
              </a:ext>
            </a:extLst>
          </p:cNvPr>
          <p:cNvSpPr>
            <a:spLocks noGrp="1"/>
          </p:cNvSpPr>
          <p:nvPr>
            <p:ph type="title"/>
          </p:nvPr>
        </p:nvSpPr>
        <p:spPr>
          <a:xfrm>
            <a:off x="488794" y="291465"/>
            <a:ext cx="10081985" cy="1144413"/>
          </a:xfrm>
        </p:spPr>
        <p:txBody>
          <a:bodyPr/>
          <a:lstStyle/>
          <a:p>
            <a:r>
              <a:rPr lang="nb-NO" sz="3200" b="1">
                <a:solidFill>
                  <a:schemeClr val="bg1"/>
                </a:solidFill>
                <a:latin typeface="Shape Sans" panose="00000500000000000000" pitchFamily="2" charset="0"/>
              </a:rPr>
              <a:t>Powerhouse Paris </a:t>
            </a:r>
            <a:r>
              <a:rPr lang="nb-NO" sz="3200" b="1" err="1">
                <a:solidFill>
                  <a:schemeClr val="bg1"/>
                </a:solidFill>
                <a:latin typeface="Shape Sans" panose="00000500000000000000" pitchFamily="2" charset="0"/>
              </a:rPr>
              <a:t>Proof</a:t>
            </a:r>
            <a:r>
              <a:rPr lang="nb-NO" sz="3200" b="1">
                <a:solidFill>
                  <a:schemeClr val="bg1"/>
                </a:solidFill>
                <a:latin typeface="Shape Sans" panose="00000500000000000000" pitchFamily="2" charset="0"/>
              </a:rPr>
              <a:t>-konseptet gjør det mulig for oss å  styre mot målene i Parisavtalen</a:t>
            </a:r>
          </a:p>
        </p:txBody>
      </p:sp>
      <p:sp>
        <p:nvSpPr>
          <p:cNvPr id="6" name="Plassholder for tekst 4">
            <a:extLst>
              <a:ext uri="{FF2B5EF4-FFF2-40B4-BE49-F238E27FC236}">
                <a16:creationId xmlns:a16="http://schemas.microsoft.com/office/drawing/2014/main" id="{44E0BA0C-22CB-4C1D-AF73-524513B63010}"/>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a:solidFill>
                  <a:schemeClr val="bg1"/>
                </a:solidFill>
              </a:rPr>
              <a:t>Powerhouse Telemark, Porsgrunn</a:t>
            </a:r>
          </a:p>
        </p:txBody>
      </p:sp>
      <p:pic>
        <p:nvPicPr>
          <p:cNvPr id="8" name="Bilde 7">
            <a:extLst>
              <a:ext uri="{FF2B5EF4-FFF2-40B4-BE49-F238E27FC236}">
                <a16:creationId xmlns:a16="http://schemas.microsoft.com/office/drawing/2014/main" id="{EF8F3FA4-25E0-40D4-A01D-2E82F1EA0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1492979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0B9EEBA-9E62-4308-8362-4E7E98218A87}"/>
              </a:ext>
            </a:extLst>
          </p:cNvPr>
          <p:cNvSpPr>
            <a:spLocks noGrp="1"/>
          </p:cNvSpPr>
          <p:nvPr>
            <p:ph type="title"/>
          </p:nvPr>
        </p:nvSpPr>
        <p:spPr/>
        <p:txBody>
          <a:bodyPr/>
          <a:lstStyle/>
          <a:p>
            <a:r>
              <a:rPr lang="nb-NO" b="1">
                <a:latin typeface="Shape Sans" panose="00000500000000000000" pitchFamily="2" charset="0"/>
              </a:rPr>
              <a:t>Strategiske partnerskap</a:t>
            </a:r>
          </a:p>
        </p:txBody>
      </p:sp>
      <p:sp>
        <p:nvSpPr>
          <p:cNvPr id="9" name="TekstSylinder 8">
            <a:extLst>
              <a:ext uri="{FF2B5EF4-FFF2-40B4-BE49-F238E27FC236}">
                <a16:creationId xmlns:a16="http://schemas.microsoft.com/office/drawing/2014/main" id="{DBC6151F-07F9-4820-B757-2951B5E25976}"/>
              </a:ext>
            </a:extLst>
          </p:cNvPr>
          <p:cNvSpPr txBox="1"/>
          <p:nvPr/>
        </p:nvSpPr>
        <p:spPr>
          <a:xfrm>
            <a:off x="576000" y="2695037"/>
            <a:ext cx="6627283" cy="2363468"/>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utvikle nye innovative løsninger og konsepter</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skape tette bånd med ledende aktører i og utenfor bransjen vår</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styrke konkurransekraften og nå klimamålene våre</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tilføre komplementær kompetanse som bidrar til at vi lykkes bedre i komplekse prosjekter</a:t>
            </a:r>
          </a:p>
        </p:txBody>
      </p:sp>
      <p:sp>
        <p:nvSpPr>
          <p:cNvPr id="10" name="TekstSylinder 9">
            <a:extLst>
              <a:ext uri="{FF2B5EF4-FFF2-40B4-BE49-F238E27FC236}">
                <a16:creationId xmlns:a16="http://schemas.microsoft.com/office/drawing/2014/main" id="{3E5A1716-553B-4634-87AD-10AB6F7A8FBE}"/>
              </a:ext>
            </a:extLst>
          </p:cNvPr>
          <p:cNvSpPr txBox="1"/>
          <p:nvPr/>
        </p:nvSpPr>
        <p:spPr>
          <a:xfrm>
            <a:off x="576000" y="1581820"/>
            <a:ext cx="5383096" cy="830997"/>
          </a:xfrm>
          <a:prstGeom prst="rect">
            <a:avLst/>
          </a:prstGeom>
          <a:noFill/>
        </p:spPr>
        <p:txBody>
          <a:bodyPr wrap="square" lIns="46800" rIns="46800" rtlCol="0">
            <a:spAutoFit/>
          </a:bodyPr>
          <a:lstStyle/>
          <a:p>
            <a:r>
              <a:rPr lang="nb-NO" sz="2400" b="1">
                <a:solidFill>
                  <a:schemeClr val="tx2"/>
                </a:solidFill>
                <a:latin typeface="Shape Sans" panose="00000500000000000000" pitchFamily="2" charset="0"/>
              </a:rPr>
              <a:t>Vi skal fortsette med og gå inn i nye strategiske partnerskap for å:</a:t>
            </a:r>
          </a:p>
        </p:txBody>
      </p:sp>
      <p:sp>
        <p:nvSpPr>
          <p:cNvPr id="11" name="Plassholder for bunntekst 10">
            <a:extLst>
              <a:ext uri="{FF2B5EF4-FFF2-40B4-BE49-F238E27FC236}">
                <a16:creationId xmlns:a16="http://schemas.microsoft.com/office/drawing/2014/main" id="{0361BF4C-E8B5-4070-AFBE-7C56C0F7C68F}"/>
              </a:ext>
            </a:extLst>
          </p:cNvPr>
          <p:cNvSpPr>
            <a:spLocks noGrp="1"/>
          </p:cNvSpPr>
          <p:nvPr>
            <p:ph type="ftr" sz="quarter" idx="11"/>
          </p:nvPr>
        </p:nvSpPr>
        <p:spPr/>
        <p:txBody>
          <a:bodyPr/>
          <a:lstStyle/>
          <a:p>
            <a:r>
              <a:rPr lang="nb-NO"/>
              <a:t>Skanskas klimaveikart</a:t>
            </a:r>
          </a:p>
        </p:txBody>
      </p:sp>
      <p:pic>
        <p:nvPicPr>
          <p:cNvPr id="12" name="Bilde 11">
            <a:extLst>
              <a:ext uri="{FF2B5EF4-FFF2-40B4-BE49-F238E27FC236}">
                <a16:creationId xmlns:a16="http://schemas.microsoft.com/office/drawing/2014/main" id="{5EF77728-41A5-4622-B2B5-C82CEA3B9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4" name="Bilde 43" descr="Icon&#10;&#10;Description automatically generated">
            <a:extLst>
              <a:ext uri="{FF2B5EF4-FFF2-40B4-BE49-F238E27FC236}">
                <a16:creationId xmlns:a16="http://schemas.microsoft.com/office/drawing/2014/main" id="{372757D2-8A05-C744-BE93-5F2E4A70E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130" y="2239005"/>
            <a:ext cx="2705520" cy="2373111"/>
          </a:xfrm>
          <a:prstGeom prst="rect">
            <a:avLst/>
          </a:prstGeom>
        </p:spPr>
      </p:pic>
    </p:spTree>
    <p:extLst>
      <p:ext uri="{BB962C8B-B14F-4D97-AF65-F5344CB8AC3E}">
        <p14:creationId xmlns:p14="http://schemas.microsoft.com/office/powerpoint/2010/main" val="3436637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tre, gress, utendørs, plante&#10;&#10;Automatisk generert beskrivelse">
            <a:extLst>
              <a:ext uri="{FF2B5EF4-FFF2-40B4-BE49-F238E27FC236}">
                <a16:creationId xmlns:a16="http://schemas.microsoft.com/office/drawing/2014/main" id="{DE510D29-8207-4C45-BB4E-1C08980C5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48" r="4809"/>
          <a:stretch/>
        </p:blipFill>
        <p:spPr>
          <a:xfrm>
            <a:off x="-1" y="-16575"/>
            <a:ext cx="12192001" cy="6874575"/>
          </a:xfrm>
          <a:prstGeom prst="rect">
            <a:avLst/>
          </a:prstGeom>
        </p:spPr>
      </p:pic>
      <p:sp>
        <p:nvSpPr>
          <p:cNvPr id="5" name="Tittel 4">
            <a:extLst>
              <a:ext uri="{FF2B5EF4-FFF2-40B4-BE49-F238E27FC236}">
                <a16:creationId xmlns:a16="http://schemas.microsoft.com/office/drawing/2014/main" id="{B15C0FE2-47B9-4B9D-97A5-FCB604E8E068}"/>
              </a:ext>
            </a:extLst>
          </p:cNvPr>
          <p:cNvSpPr>
            <a:spLocks noGrp="1"/>
          </p:cNvSpPr>
          <p:nvPr>
            <p:ph type="title"/>
          </p:nvPr>
        </p:nvSpPr>
        <p:spPr>
          <a:xfrm>
            <a:off x="568118" y="745065"/>
            <a:ext cx="4835576" cy="1424109"/>
          </a:xfrm>
        </p:spPr>
        <p:txBody>
          <a:bodyPr/>
          <a:lstStyle/>
          <a:p>
            <a:r>
              <a:rPr lang="nb-NO" sz="3200" b="1">
                <a:solidFill>
                  <a:schemeClr val="bg1"/>
                </a:solidFill>
                <a:effectLst>
                  <a:outerShdw blurRad="38100" dist="38100" dir="2700000" algn="tl">
                    <a:srgbClr val="000000">
                      <a:alpha val="43137"/>
                    </a:srgbClr>
                  </a:outerShdw>
                </a:effectLst>
                <a:latin typeface="Shape Sans" panose="00000500000000000000" pitchFamily="50" charset="0"/>
              </a:rPr>
              <a:t>Powerhouse-samarbeidet har bidratt til å styrke vår posisjon som den ledende grønne prosjektutvikleren og entreprenøren</a:t>
            </a:r>
          </a:p>
        </p:txBody>
      </p:sp>
      <p:sp>
        <p:nvSpPr>
          <p:cNvPr id="7" name="Plassholder for tekst 4">
            <a:extLst>
              <a:ext uri="{FF2B5EF4-FFF2-40B4-BE49-F238E27FC236}">
                <a16:creationId xmlns:a16="http://schemas.microsoft.com/office/drawing/2014/main" id="{2ED81B74-8CDE-4379-8A5B-FF49282F15D6}"/>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a:solidFill>
                  <a:schemeClr val="bg1"/>
                </a:solidFill>
              </a:rPr>
              <a:t>Powerhouse Kjørbo, Bærum</a:t>
            </a:r>
          </a:p>
        </p:txBody>
      </p:sp>
      <p:sp>
        <p:nvSpPr>
          <p:cNvPr id="6" name="Plassholder for bunntekst 5">
            <a:extLst>
              <a:ext uri="{FF2B5EF4-FFF2-40B4-BE49-F238E27FC236}">
                <a16:creationId xmlns:a16="http://schemas.microsoft.com/office/drawing/2014/main" id="{08108B3D-07EE-48CA-BD96-8AC82A595D23}"/>
              </a:ext>
            </a:extLst>
          </p:cNvPr>
          <p:cNvSpPr>
            <a:spLocks noGrp="1"/>
          </p:cNvSpPr>
          <p:nvPr>
            <p:ph type="ftr" sz="quarter" idx="11"/>
          </p:nvPr>
        </p:nvSpPr>
        <p:spPr/>
        <p:txBody>
          <a:bodyPr/>
          <a:lstStyle/>
          <a:p>
            <a:r>
              <a:rPr lang="nb-NO">
                <a:solidFill>
                  <a:schemeClr val="bg1"/>
                </a:solidFill>
              </a:rPr>
              <a:t>Skanskas klimaveikart</a:t>
            </a:r>
          </a:p>
        </p:txBody>
      </p:sp>
      <p:pic>
        <p:nvPicPr>
          <p:cNvPr id="11" name="Bilde 10">
            <a:extLst>
              <a:ext uri="{FF2B5EF4-FFF2-40B4-BE49-F238E27FC236}">
                <a16:creationId xmlns:a16="http://schemas.microsoft.com/office/drawing/2014/main" id="{E2D874AA-2666-4319-9F21-1D3635F9D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222351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AEA673A-E60B-4C0D-9160-1C12FB363AF1}"/>
              </a:ext>
            </a:extLst>
          </p:cNvPr>
          <p:cNvSpPr>
            <a:spLocks noGrp="1"/>
          </p:cNvSpPr>
          <p:nvPr>
            <p:ph type="title"/>
          </p:nvPr>
        </p:nvSpPr>
        <p:spPr/>
        <p:txBody>
          <a:bodyPr/>
          <a:lstStyle/>
          <a:p>
            <a:r>
              <a:rPr lang="nb-NO" b="1">
                <a:latin typeface="Shape Sans" panose="00000500000000000000" pitchFamily="2" charset="0"/>
              </a:rPr>
              <a:t>Kommunikasjon</a:t>
            </a:r>
          </a:p>
        </p:txBody>
      </p:sp>
      <p:sp>
        <p:nvSpPr>
          <p:cNvPr id="8" name="TekstSylinder 7">
            <a:extLst>
              <a:ext uri="{FF2B5EF4-FFF2-40B4-BE49-F238E27FC236}">
                <a16:creationId xmlns:a16="http://schemas.microsoft.com/office/drawing/2014/main" id="{23A35EAB-E292-4D90-A03B-155AF5C00EF4}"/>
              </a:ext>
            </a:extLst>
          </p:cNvPr>
          <p:cNvSpPr txBox="1"/>
          <p:nvPr/>
        </p:nvSpPr>
        <p:spPr>
          <a:xfrm>
            <a:off x="576000" y="2500112"/>
            <a:ext cx="6535224" cy="2753318"/>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øke bevisstheten rundt hva vi gjør og hvorfor vi gjør det</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inspirere og engasjere gjennom å fortelle om hvordan vi bidrar til å redusere klimagassutslippene til næringen vår </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bidra til deling av beste praksis og erfaringsutveksling</a:t>
            </a:r>
          </a:p>
          <a:p>
            <a:pPr marL="285750" indent="-285750">
              <a:lnSpc>
                <a:spcPct val="125000"/>
              </a:lnSpc>
              <a:buFont typeface="Arial" panose="020B0604020202020204" pitchFamily="34" charset="0"/>
              <a:buChar char="•"/>
            </a:pPr>
            <a:r>
              <a:rPr lang="nb-NO" sz="2000">
                <a:solidFill>
                  <a:schemeClr val="tx2"/>
                </a:solidFill>
                <a:latin typeface="Shape Sans" panose="00000500000000000000" pitchFamily="2" charset="0"/>
              </a:rPr>
              <a:t>styrke Skanskas posisjon som den ledende grønne prosjektutvikleren og entreprenøren i Norge</a:t>
            </a:r>
          </a:p>
        </p:txBody>
      </p:sp>
      <p:sp>
        <p:nvSpPr>
          <p:cNvPr id="9" name="TekstSylinder 8">
            <a:extLst>
              <a:ext uri="{FF2B5EF4-FFF2-40B4-BE49-F238E27FC236}">
                <a16:creationId xmlns:a16="http://schemas.microsoft.com/office/drawing/2014/main" id="{BF29E72C-BD73-4FE9-B789-6D2394478BAC}"/>
              </a:ext>
            </a:extLst>
          </p:cNvPr>
          <p:cNvSpPr txBox="1"/>
          <p:nvPr/>
        </p:nvSpPr>
        <p:spPr>
          <a:xfrm>
            <a:off x="576000" y="1635924"/>
            <a:ext cx="6535224" cy="461665"/>
          </a:xfrm>
          <a:prstGeom prst="rect">
            <a:avLst/>
          </a:prstGeom>
          <a:noFill/>
        </p:spPr>
        <p:txBody>
          <a:bodyPr wrap="square" lIns="46800" rIns="46800" rtlCol="0">
            <a:spAutoFit/>
          </a:bodyPr>
          <a:lstStyle/>
          <a:p>
            <a:r>
              <a:rPr lang="nb-NO" sz="2400">
                <a:solidFill>
                  <a:schemeClr val="tx2"/>
                </a:solidFill>
                <a:latin typeface="Shape Sans" panose="00000500000000000000" pitchFamily="2" charset="0"/>
              </a:rPr>
              <a:t>Vi skal gjennom god og tydelig kommunikasjon:</a:t>
            </a:r>
          </a:p>
        </p:txBody>
      </p:sp>
      <p:sp>
        <p:nvSpPr>
          <p:cNvPr id="12" name="Plassholder for bunntekst 11">
            <a:extLst>
              <a:ext uri="{FF2B5EF4-FFF2-40B4-BE49-F238E27FC236}">
                <a16:creationId xmlns:a16="http://schemas.microsoft.com/office/drawing/2014/main" id="{74F773BE-99FF-4656-AE4D-6BB47CC8D147}"/>
              </a:ext>
            </a:extLst>
          </p:cNvPr>
          <p:cNvSpPr>
            <a:spLocks noGrp="1"/>
          </p:cNvSpPr>
          <p:nvPr>
            <p:ph type="ftr" sz="quarter" idx="11"/>
          </p:nvPr>
        </p:nvSpPr>
        <p:spPr/>
        <p:txBody>
          <a:bodyPr/>
          <a:lstStyle/>
          <a:p>
            <a:r>
              <a:rPr lang="nb-NO"/>
              <a:t>Skanskas klimaveikart</a:t>
            </a:r>
          </a:p>
        </p:txBody>
      </p:sp>
      <p:pic>
        <p:nvPicPr>
          <p:cNvPr id="13" name="Bilde 12">
            <a:extLst>
              <a:ext uri="{FF2B5EF4-FFF2-40B4-BE49-F238E27FC236}">
                <a16:creationId xmlns:a16="http://schemas.microsoft.com/office/drawing/2014/main" id="{DAE8510A-96BB-4908-9994-BB9AFAF11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31" descr="Icon&#10;&#10;Description automatically generated">
            <a:extLst>
              <a:ext uri="{FF2B5EF4-FFF2-40B4-BE49-F238E27FC236}">
                <a16:creationId xmlns:a16="http://schemas.microsoft.com/office/drawing/2014/main" id="{895F19ED-FD8E-B8EC-B902-5600FE2B9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650" y="1747393"/>
            <a:ext cx="3042933" cy="3049078"/>
          </a:xfrm>
          <a:prstGeom prst="rect">
            <a:avLst/>
          </a:prstGeom>
        </p:spPr>
      </p:pic>
    </p:spTree>
    <p:extLst>
      <p:ext uri="{BB962C8B-B14F-4D97-AF65-F5344CB8AC3E}">
        <p14:creationId xmlns:p14="http://schemas.microsoft.com/office/powerpoint/2010/main" val="204553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re, utendørs, gress, person&#10;&#10;Automatisk generert beskrivelse">
            <a:extLst>
              <a:ext uri="{FF2B5EF4-FFF2-40B4-BE49-F238E27FC236}">
                <a16:creationId xmlns:a16="http://schemas.microsoft.com/office/drawing/2014/main" id="{1ACC972B-0662-4605-8368-235C7313AB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55" r="6108"/>
          <a:stretch/>
        </p:blipFill>
        <p:spPr>
          <a:xfrm>
            <a:off x="0" y="0"/>
            <a:ext cx="12192000" cy="6858000"/>
          </a:xfrm>
          <a:prstGeom prst="rect">
            <a:avLst/>
          </a:prstGeom>
        </p:spPr>
      </p:pic>
      <p:sp>
        <p:nvSpPr>
          <p:cNvPr id="5" name="Tittel 4">
            <a:extLst>
              <a:ext uri="{FF2B5EF4-FFF2-40B4-BE49-F238E27FC236}">
                <a16:creationId xmlns:a16="http://schemas.microsoft.com/office/drawing/2014/main" id="{16FE689F-6CDB-435A-B33E-573835C779FD}"/>
              </a:ext>
            </a:extLst>
          </p:cNvPr>
          <p:cNvSpPr>
            <a:spLocks noGrp="1"/>
          </p:cNvSpPr>
          <p:nvPr>
            <p:ph type="title"/>
          </p:nvPr>
        </p:nvSpPr>
        <p:spPr>
          <a:xfrm>
            <a:off x="560235" y="4615932"/>
            <a:ext cx="9055505" cy="1424109"/>
          </a:xfrm>
        </p:spPr>
        <p:txBody>
          <a:bodyPr/>
          <a:lstStyle/>
          <a:p>
            <a:r>
              <a:rPr lang="nb-NO" sz="3200" b="1">
                <a:solidFill>
                  <a:schemeClr val="bg1"/>
                </a:solidFill>
                <a:effectLst>
                  <a:outerShdw blurRad="38100" dist="38100" dir="2700000" algn="tl">
                    <a:srgbClr val="000000">
                      <a:alpha val="43137"/>
                    </a:srgbClr>
                  </a:outerShdw>
                </a:effectLst>
                <a:latin typeface="Shape Sans" panose="00000500000000000000" pitchFamily="50" charset="0"/>
              </a:rPr>
              <a:t>Vi må fortelle historiene om de gode prosjektene og flinke folkene våre som inspirerer oss til å ta bærekraftige valg</a:t>
            </a:r>
          </a:p>
        </p:txBody>
      </p:sp>
      <p:sp>
        <p:nvSpPr>
          <p:cNvPr id="8" name="Plassholder for tekst 4">
            <a:extLst>
              <a:ext uri="{FF2B5EF4-FFF2-40B4-BE49-F238E27FC236}">
                <a16:creationId xmlns:a16="http://schemas.microsoft.com/office/drawing/2014/main" id="{271D88B1-12A6-4346-B17E-3B6257D66C94}"/>
              </a:ext>
            </a:extLst>
          </p:cNvPr>
          <p:cNvSpPr txBox="1">
            <a:spLocks/>
          </p:cNvSpPr>
          <p:nvPr/>
        </p:nvSpPr>
        <p:spPr>
          <a:xfrm rot="5400000">
            <a:off x="10495667" y="1209708"/>
            <a:ext cx="2906040"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800" b="1">
                <a:solidFill>
                  <a:schemeClr val="bg1"/>
                </a:solidFill>
                <a:effectLst>
                  <a:outerShdw blurRad="38100" dist="38100" dir="2700000" algn="tl">
                    <a:srgbClr val="000000">
                      <a:alpha val="43137"/>
                    </a:srgbClr>
                  </a:outerShdw>
                </a:effectLst>
                <a:latin typeface="Skanska Sans Pro" panose="02000503060000020004" pitchFamily="50" charset="0"/>
              </a:rPr>
              <a:t>Prosjektteamet på  E16 Bagn-Bjørgo</a:t>
            </a:r>
          </a:p>
        </p:txBody>
      </p:sp>
      <p:sp>
        <p:nvSpPr>
          <p:cNvPr id="2" name="Plassholder for bunntekst 1">
            <a:extLst>
              <a:ext uri="{FF2B5EF4-FFF2-40B4-BE49-F238E27FC236}">
                <a16:creationId xmlns:a16="http://schemas.microsoft.com/office/drawing/2014/main" id="{EF72B3B7-A17D-4541-851B-0709AAE061FF}"/>
              </a:ext>
            </a:extLst>
          </p:cNvPr>
          <p:cNvSpPr>
            <a:spLocks noGrp="1"/>
          </p:cNvSpPr>
          <p:nvPr>
            <p:ph type="ftr" sz="quarter" idx="11"/>
          </p:nvPr>
        </p:nvSpPr>
        <p:spPr/>
        <p:txBody>
          <a:bodyPr/>
          <a:lstStyle/>
          <a:p>
            <a:r>
              <a:rPr lang="nb-NO">
                <a:solidFill>
                  <a:schemeClr val="bg1"/>
                </a:solidFill>
              </a:rPr>
              <a:t>Skanskas klimaveikart</a:t>
            </a:r>
          </a:p>
        </p:txBody>
      </p:sp>
      <p:pic>
        <p:nvPicPr>
          <p:cNvPr id="10" name="Bilde 9">
            <a:extLst>
              <a:ext uri="{FF2B5EF4-FFF2-40B4-BE49-F238E27FC236}">
                <a16:creationId xmlns:a16="http://schemas.microsoft.com/office/drawing/2014/main" id="{4F5A6D93-52E1-4DAC-83BF-ABF302930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359536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8E084C7-F273-4B76-9B27-22B6564E98F4}"/>
              </a:ext>
            </a:extLst>
          </p:cNvPr>
          <p:cNvSpPr>
            <a:spLocks noGrp="1"/>
          </p:cNvSpPr>
          <p:nvPr>
            <p:ph type="body" sz="quarter" idx="14"/>
          </p:nvPr>
        </p:nvSpPr>
        <p:spPr>
          <a:xfrm>
            <a:off x="576262" y="404690"/>
            <a:ext cx="5146621" cy="421200"/>
          </a:xfrm>
        </p:spPr>
        <p:txBody>
          <a:bodyPr/>
          <a:lstStyle/>
          <a:p>
            <a:r>
              <a:rPr lang="nb-NO" b="1">
                <a:solidFill>
                  <a:schemeClr val="accent3"/>
                </a:solidFill>
                <a:latin typeface="Shape Sans" panose="00000500000000000000" pitchFamily="2" charset="0"/>
              </a:rPr>
              <a:t>Skanska skal være den ledende grønne aktøren i næringen</a:t>
            </a:r>
            <a:endParaRPr lang="nb-NO">
              <a:solidFill>
                <a:schemeClr val="accent3"/>
              </a:solidFill>
              <a:latin typeface="Shape Sans" panose="00000500000000000000" pitchFamily="2" charset="0"/>
            </a:endParaRPr>
          </a:p>
        </p:txBody>
      </p:sp>
      <p:sp>
        <p:nvSpPr>
          <p:cNvPr id="4" name="Plassholder for tekst 3">
            <a:extLst>
              <a:ext uri="{FF2B5EF4-FFF2-40B4-BE49-F238E27FC236}">
                <a16:creationId xmlns:a16="http://schemas.microsoft.com/office/drawing/2014/main" id="{5F2A570C-69DA-4E52-9D0C-4B87BAA77C81}"/>
              </a:ext>
            </a:extLst>
          </p:cNvPr>
          <p:cNvSpPr>
            <a:spLocks noGrp="1"/>
          </p:cNvSpPr>
          <p:nvPr>
            <p:ph type="body" sz="quarter" idx="15"/>
          </p:nvPr>
        </p:nvSpPr>
        <p:spPr>
          <a:xfrm>
            <a:off x="576262" y="2206507"/>
            <a:ext cx="10049697" cy="3931492"/>
          </a:xfrm>
        </p:spPr>
        <p:txBody>
          <a:bodyPr/>
          <a:lstStyle/>
          <a:p>
            <a:pPr marL="0" indent="0">
              <a:buNone/>
            </a:pPr>
            <a:r>
              <a:rPr lang="nb-NO" sz="2000" b="1">
                <a:latin typeface="Shape Sans" panose="00000500000000000000" pitchFamily="2" charset="0"/>
              </a:rPr>
              <a:t>Visjonen vår er at vi skal bygge for </a:t>
            </a:r>
            <a:br>
              <a:rPr lang="nb-NO" sz="2000" b="1">
                <a:latin typeface="Shape Sans" panose="00000500000000000000" pitchFamily="2" charset="0"/>
              </a:rPr>
            </a:br>
            <a:r>
              <a:rPr lang="nb-NO" sz="2000" b="1">
                <a:latin typeface="Shape Sans" panose="00000500000000000000" pitchFamily="2" charset="0"/>
              </a:rPr>
              <a:t>et bedre samfunn.</a:t>
            </a:r>
          </a:p>
          <a:p>
            <a:pPr marL="0" indent="0">
              <a:buNone/>
            </a:pPr>
            <a:endParaRPr lang="nb-NO">
              <a:latin typeface="Shape Sans" panose="00000500000000000000" pitchFamily="2" charset="0"/>
            </a:endParaRPr>
          </a:p>
          <a:p>
            <a:pPr marL="0" indent="0">
              <a:buNone/>
            </a:pPr>
            <a:r>
              <a:rPr lang="nb-NO" sz="1800">
                <a:latin typeface="Shape Sans" panose="00000500000000000000" pitchFamily="2" charset="0"/>
              </a:rPr>
              <a:t>Vi bryr oss om mennesker og miljøet rundt oss. </a:t>
            </a:r>
          </a:p>
          <a:p>
            <a:pPr marL="0" indent="0">
              <a:buNone/>
            </a:pPr>
            <a:r>
              <a:rPr lang="nb-NO" sz="1800">
                <a:latin typeface="Shape Sans" panose="00000500000000000000" pitchFamily="2" charset="0"/>
              </a:rPr>
              <a:t>Vi er en pådriver for klima og miljø, og opptrer ansvarlig overfor de som kommer etter oss. </a:t>
            </a:r>
          </a:p>
          <a:p>
            <a:endParaRPr lang="nb-NO" sz="1600">
              <a:latin typeface="Shape Sans" panose="00000500000000000000" pitchFamily="2" charset="0"/>
            </a:endParaRPr>
          </a:p>
          <a:p>
            <a:pPr marL="0" indent="0">
              <a:buNone/>
            </a:pPr>
            <a:endParaRPr lang="nb-NO">
              <a:latin typeface="Shape Sans" panose="00000500000000000000" pitchFamily="2" charset="0"/>
            </a:endParaRPr>
          </a:p>
          <a:p>
            <a:endParaRPr lang="nb-NO">
              <a:latin typeface="Shape Sans" panose="00000500000000000000" pitchFamily="2" charset="0"/>
            </a:endParaRPr>
          </a:p>
        </p:txBody>
      </p:sp>
      <p:sp>
        <p:nvSpPr>
          <p:cNvPr id="8" name="Plassholder for tekst 7">
            <a:extLst>
              <a:ext uri="{FF2B5EF4-FFF2-40B4-BE49-F238E27FC236}">
                <a16:creationId xmlns:a16="http://schemas.microsoft.com/office/drawing/2014/main" id="{12459953-4A63-4429-B6DC-2C8EACEAD638}"/>
              </a:ext>
            </a:extLst>
          </p:cNvPr>
          <p:cNvSpPr>
            <a:spLocks noGrp="1"/>
          </p:cNvSpPr>
          <p:nvPr>
            <p:ph type="body" sz="quarter" idx="16"/>
          </p:nvPr>
        </p:nvSpPr>
        <p:spPr/>
        <p:txBody>
          <a:bodyPr/>
          <a:lstStyle/>
          <a:p>
            <a:endParaRPr lang="nb-NO"/>
          </a:p>
        </p:txBody>
      </p:sp>
      <p:sp>
        <p:nvSpPr>
          <p:cNvPr id="10" name="Plassholder for tekst 4">
            <a:extLst>
              <a:ext uri="{FF2B5EF4-FFF2-40B4-BE49-F238E27FC236}">
                <a16:creationId xmlns:a16="http://schemas.microsoft.com/office/drawing/2014/main" id="{AA054E8B-0C66-4EA2-AE12-6948C91A6A4A}"/>
              </a:ext>
            </a:extLst>
          </p:cNvPr>
          <p:cNvSpPr txBox="1">
            <a:spLocks/>
          </p:cNvSpPr>
          <p:nvPr/>
        </p:nvSpPr>
        <p:spPr>
          <a:xfrm rot="5400000">
            <a:off x="10901730" y="803645"/>
            <a:ext cx="2093913" cy="486626"/>
          </a:xfrm>
          <a:prstGeom prst="rect">
            <a:avLst/>
          </a:prstGeom>
        </p:spPr>
        <p:txBody>
          <a:bodyPr vert="horz" lIns="180000" tIns="180000" rIns="0" bIns="180000" rtlCol="0" anchor="ctr">
            <a:spAutoFit/>
          </a:bodyPr>
          <a:lstStyle>
            <a:lvl1pPr marL="6350" indent="0" algn="l" defTabSz="914400" rtl="0" eaLnBrk="1" latinLnBrk="0" hangingPunct="1">
              <a:lnSpc>
                <a:spcPct val="100000"/>
              </a:lnSpc>
              <a:spcBef>
                <a:spcPts val="1000"/>
              </a:spcBef>
              <a:buFont typeface="Arial" panose="020B0604020202020204" pitchFamily="34" charset="0"/>
              <a:buNone/>
              <a:tabLst/>
              <a:defRPr sz="800" kern="1200" spc="40" baseline="0">
                <a:solidFill>
                  <a:schemeClr val="bg1"/>
                </a:solidFill>
                <a:latin typeface="+mn-lt"/>
                <a:ea typeface="+mn-ea"/>
                <a:cs typeface="+mn-cs"/>
              </a:defRPr>
            </a:lvl1pPr>
            <a:lvl2pPr marL="180975" indent="0" algn="l" defTabSz="914400" rtl="0" eaLnBrk="1" latinLnBrk="0" hangingPunct="1">
              <a:lnSpc>
                <a:spcPct val="100000"/>
              </a:lnSpc>
              <a:spcBef>
                <a:spcPts val="500"/>
              </a:spcBef>
              <a:buFont typeface="Arial" panose="020B0604020202020204" pitchFamily="34" charset="0"/>
              <a:buNone/>
              <a:tabLst/>
              <a:defRPr sz="800" kern="1200" spc="40" baseline="0">
                <a:solidFill>
                  <a:schemeClr val="bg2"/>
                </a:solidFill>
                <a:latin typeface="+mn-lt"/>
                <a:ea typeface="+mn-ea"/>
                <a:cs typeface="+mn-cs"/>
              </a:defRPr>
            </a:lvl2pPr>
            <a:lvl3pPr marL="357188" indent="0" algn="l" defTabSz="914400" rtl="0" eaLnBrk="1" latinLnBrk="0" hangingPunct="1">
              <a:lnSpc>
                <a:spcPct val="100000"/>
              </a:lnSpc>
              <a:spcBef>
                <a:spcPts val="500"/>
              </a:spcBef>
              <a:buFont typeface="Arial" panose="020B0604020202020204" pitchFamily="34" charset="0"/>
              <a:buNone/>
              <a:tabLst/>
              <a:defRPr sz="800" kern="1200" spc="40" baseline="0">
                <a:solidFill>
                  <a:schemeClr val="bg2"/>
                </a:solidFill>
                <a:latin typeface="+mn-lt"/>
                <a:ea typeface="+mn-ea"/>
                <a:cs typeface="+mn-cs"/>
              </a:defRPr>
            </a:lvl3pPr>
            <a:lvl4pPr marL="539563" indent="0" algn="l" defTabSz="914400" rtl="0" eaLnBrk="1" latinLnBrk="0" hangingPunct="1">
              <a:lnSpc>
                <a:spcPct val="100000"/>
              </a:lnSpc>
              <a:spcBef>
                <a:spcPts val="500"/>
              </a:spcBef>
              <a:buFont typeface="Arial" panose="020B0604020202020204" pitchFamily="34" charset="0"/>
              <a:buNone/>
              <a:tabLst/>
              <a:defRPr sz="800" kern="1200" spc="40" baseline="0">
                <a:solidFill>
                  <a:schemeClr val="bg2"/>
                </a:solidFill>
                <a:latin typeface="+mn-lt"/>
                <a:ea typeface="+mn-ea"/>
                <a:cs typeface="+mn-cs"/>
              </a:defRPr>
            </a:lvl4pPr>
            <a:lvl5pPr marL="715962" indent="0" algn="l" defTabSz="914400" rtl="0" eaLnBrk="1" latinLnBrk="0" hangingPunct="1">
              <a:lnSpc>
                <a:spcPct val="100000"/>
              </a:lnSpc>
              <a:spcBef>
                <a:spcPts val="500"/>
              </a:spcBef>
              <a:buFont typeface="Arial" panose="020B0604020202020204" pitchFamily="34" charset="0"/>
              <a:buNone/>
              <a:tabLst/>
              <a:defRPr sz="8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Ensjø Torg, Oslo</a:t>
            </a:r>
          </a:p>
        </p:txBody>
      </p:sp>
      <p:sp>
        <p:nvSpPr>
          <p:cNvPr id="13" name="Plassholder for bunntekst 12">
            <a:extLst>
              <a:ext uri="{FF2B5EF4-FFF2-40B4-BE49-F238E27FC236}">
                <a16:creationId xmlns:a16="http://schemas.microsoft.com/office/drawing/2014/main" id="{B2EAA288-36EA-4944-BAD1-ACD1327C8462}"/>
              </a:ext>
            </a:extLst>
          </p:cNvPr>
          <p:cNvSpPr>
            <a:spLocks noGrp="1"/>
          </p:cNvSpPr>
          <p:nvPr>
            <p:ph type="ftr" sz="quarter" idx="3"/>
          </p:nvPr>
        </p:nvSpPr>
        <p:spPr/>
        <p:txBody>
          <a:bodyPr/>
          <a:lstStyle/>
          <a:p>
            <a:r>
              <a:rPr lang="en-US" noProof="0"/>
              <a:t>Skanskas klimaveikart</a:t>
            </a:r>
          </a:p>
        </p:txBody>
      </p:sp>
      <p:pic>
        <p:nvPicPr>
          <p:cNvPr id="7" name="Plassholder for bilde 6">
            <a:extLst>
              <a:ext uri="{FF2B5EF4-FFF2-40B4-BE49-F238E27FC236}">
                <a16:creationId xmlns:a16="http://schemas.microsoft.com/office/drawing/2014/main" id="{90475E21-0073-D301-3035-710EA80114E0}"/>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4767" r="36006"/>
          <a:stretch/>
        </p:blipFill>
        <p:spPr>
          <a:xfrm>
            <a:off x="6096000" y="0"/>
            <a:ext cx="6094410" cy="6857997"/>
          </a:xfrm>
        </p:spPr>
      </p:pic>
    </p:spTree>
    <p:extLst>
      <p:ext uri="{BB962C8B-B14F-4D97-AF65-F5344CB8AC3E}">
        <p14:creationId xmlns:p14="http://schemas.microsoft.com/office/powerpoint/2010/main" val="115976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utendørs, himmel, by, natur&#10;&#10;Automatisk generert beskrivelse">
            <a:extLst>
              <a:ext uri="{FF2B5EF4-FFF2-40B4-BE49-F238E27FC236}">
                <a16:creationId xmlns:a16="http://schemas.microsoft.com/office/drawing/2014/main" id="{417DA55C-9D9F-498A-9694-BCC4F6182B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95" r="4560"/>
          <a:stretch/>
        </p:blipFill>
        <p:spPr>
          <a:xfrm>
            <a:off x="-3663" y="-3663"/>
            <a:ext cx="12192000" cy="6858000"/>
          </a:xfrm>
          <a:prstGeom prst="rect">
            <a:avLst/>
          </a:prstGeom>
        </p:spPr>
      </p:pic>
      <p:sp>
        <p:nvSpPr>
          <p:cNvPr id="2" name="Plassholder for innhold 1">
            <a:extLst>
              <a:ext uri="{FF2B5EF4-FFF2-40B4-BE49-F238E27FC236}">
                <a16:creationId xmlns:a16="http://schemas.microsoft.com/office/drawing/2014/main" id="{5BCA5658-D994-4FE9-AAA5-5FC23C43C708}"/>
              </a:ext>
            </a:extLst>
          </p:cNvPr>
          <p:cNvSpPr>
            <a:spLocks noGrp="1"/>
          </p:cNvSpPr>
          <p:nvPr>
            <p:ph idx="1"/>
          </p:nvPr>
        </p:nvSpPr>
        <p:spPr>
          <a:xfrm>
            <a:off x="1432984" y="1007970"/>
            <a:ext cx="774584" cy="539497"/>
          </a:xfrm>
        </p:spPr>
        <p:txBody>
          <a:bodyPr vert="horz" lIns="0" tIns="0" rIns="0" bIns="0" rtlCol="0" anchor="t">
            <a:noAutofit/>
          </a:bodyPr>
          <a:lstStyle/>
          <a:p>
            <a:pPr marL="0" indent="0">
              <a:buNone/>
            </a:pPr>
            <a:r>
              <a:rPr lang="nb-NO" sz="2000" b="1">
                <a:solidFill>
                  <a:schemeClr val="bg1"/>
                </a:solidFill>
                <a:effectLst>
                  <a:outerShdw blurRad="38100" dist="38100" dir="2700000" algn="tl">
                    <a:srgbClr val="000000">
                      <a:alpha val="43137"/>
                    </a:srgbClr>
                  </a:outerShdw>
                </a:effectLst>
                <a:latin typeface="Shape Sans"/>
              </a:rPr>
              <a:t>2015</a:t>
            </a:r>
          </a:p>
        </p:txBody>
      </p:sp>
      <p:sp>
        <p:nvSpPr>
          <p:cNvPr id="4" name="Plassholder for bunntekst 3">
            <a:extLst>
              <a:ext uri="{FF2B5EF4-FFF2-40B4-BE49-F238E27FC236}">
                <a16:creationId xmlns:a16="http://schemas.microsoft.com/office/drawing/2014/main" id="{760EF69B-0750-4A25-8016-F14F06CE8FD1}"/>
              </a:ext>
            </a:extLst>
          </p:cNvPr>
          <p:cNvSpPr>
            <a:spLocks noGrp="1"/>
          </p:cNvSpPr>
          <p:nvPr>
            <p:ph type="ftr" sz="quarter" idx="11"/>
          </p:nvPr>
        </p:nvSpPr>
        <p:spPr/>
        <p:txBody>
          <a:bodyPr/>
          <a:lstStyle/>
          <a:p>
            <a:r>
              <a:rPr lang="nb-NO">
                <a:solidFill>
                  <a:schemeClr val="bg1"/>
                </a:solidFill>
              </a:rPr>
              <a:t>Skanskas klimaveikart</a:t>
            </a:r>
          </a:p>
        </p:txBody>
      </p:sp>
      <p:sp>
        <p:nvSpPr>
          <p:cNvPr id="10" name="Plassholder for innhold 1">
            <a:extLst>
              <a:ext uri="{FF2B5EF4-FFF2-40B4-BE49-F238E27FC236}">
                <a16:creationId xmlns:a16="http://schemas.microsoft.com/office/drawing/2014/main" id="{11EEF842-0F60-4B22-B8C5-E58F36CB3EE9}"/>
              </a:ext>
            </a:extLst>
          </p:cNvPr>
          <p:cNvSpPr txBox="1">
            <a:spLocks/>
          </p:cNvSpPr>
          <p:nvPr/>
        </p:nvSpPr>
        <p:spPr>
          <a:xfrm>
            <a:off x="5735960" y="1007442"/>
            <a:ext cx="774584" cy="539497"/>
          </a:xfrm>
          <a:prstGeom prst="rect">
            <a:avLst/>
          </a:prstGeom>
        </p:spPr>
        <p:txBody>
          <a:bodyPr vert="horz" lIns="46800" tIns="46800" rIns="46800" bIns="46800" rtlCol="0">
            <a:noAutofit/>
          </a:bodyPr>
          <a:lst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sz="2000" b="1">
                <a:solidFill>
                  <a:schemeClr val="bg1"/>
                </a:solidFill>
                <a:effectLst>
                  <a:outerShdw blurRad="38100" dist="38100" dir="2700000" algn="tl">
                    <a:srgbClr val="000000">
                      <a:alpha val="43137"/>
                    </a:srgbClr>
                  </a:outerShdw>
                </a:effectLst>
                <a:latin typeface="Shape Sans" panose="00000500000000000000" pitchFamily="2" charset="0"/>
              </a:rPr>
              <a:t>2030</a:t>
            </a:r>
          </a:p>
        </p:txBody>
      </p:sp>
      <p:sp>
        <p:nvSpPr>
          <p:cNvPr id="11" name="Plassholder for innhold 1">
            <a:extLst>
              <a:ext uri="{FF2B5EF4-FFF2-40B4-BE49-F238E27FC236}">
                <a16:creationId xmlns:a16="http://schemas.microsoft.com/office/drawing/2014/main" id="{C860633B-2E01-4169-9496-2E517DA08B6E}"/>
              </a:ext>
            </a:extLst>
          </p:cNvPr>
          <p:cNvSpPr txBox="1">
            <a:spLocks/>
          </p:cNvSpPr>
          <p:nvPr/>
        </p:nvSpPr>
        <p:spPr>
          <a:xfrm>
            <a:off x="9984432" y="1007441"/>
            <a:ext cx="774584" cy="539497"/>
          </a:xfrm>
          <a:prstGeom prst="rect">
            <a:avLst/>
          </a:prstGeom>
        </p:spPr>
        <p:txBody>
          <a:bodyPr vert="horz" lIns="46800" tIns="46800" rIns="46800" bIns="46800" rtlCol="0">
            <a:noAutofit/>
          </a:bodyPr>
          <a:lst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sz="2000" b="1">
                <a:solidFill>
                  <a:schemeClr val="bg1"/>
                </a:solidFill>
                <a:effectLst>
                  <a:outerShdw blurRad="38100" dist="38100" dir="2700000" algn="tl">
                    <a:srgbClr val="000000">
                      <a:alpha val="43137"/>
                    </a:srgbClr>
                  </a:outerShdw>
                </a:effectLst>
                <a:latin typeface="Shape Sans" panose="00000500000000000000" pitchFamily="2" charset="0"/>
              </a:rPr>
              <a:t>2045</a:t>
            </a:r>
          </a:p>
        </p:txBody>
      </p:sp>
      <p:sp>
        <p:nvSpPr>
          <p:cNvPr id="7" name="Pil: høyre 6">
            <a:extLst>
              <a:ext uri="{FF2B5EF4-FFF2-40B4-BE49-F238E27FC236}">
                <a16:creationId xmlns:a16="http://schemas.microsoft.com/office/drawing/2014/main" id="{F09AD9D9-4643-46F6-93DA-F10435F3AFF6}"/>
              </a:ext>
            </a:extLst>
          </p:cNvPr>
          <p:cNvSpPr/>
          <p:nvPr/>
        </p:nvSpPr>
        <p:spPr>
          <a:xfrm>
            <a:off x="2343231" y="1007968"/>
            <a:ext cx="3240360" cy="39548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4" name="Pil: høyre 13">
            <a:extLst>
              <a:ext uri="{FF2B5EF4-FFF2-40B4-BE49-F238E27FC236}">
                <a16:creationId xmlns:a16="http://schemas.microsoft.com/office/drawing/2014/main" id="{3941755C-2181-43B8-92D2-277E516BF59E}"/>
              </a:ext>
            </a:extLst>
          </p:cNvPr>
          <p:cNvSpPr/>
          <p:nvPr/>
        </p:nvSpPr>
        <p:spPr>
          <a:xfrm>
            <a:off x="6614968" y="1007442"/>
            <a:ext cx="3240360" cy="39548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5" name="TekstSylinder 14">
            <a:extLst>
              <a:ext uri="{FF2B5EF4-FFF2-40B4-BE49-F238E27FC236}">
                <a16:creationId xmlns:a16="http://schemas.microsoft.com/office/drawing/2014/main" id="{92420F91-8F62-4374-9A78-AFA71E050918}"/>
              </a:ext>
            </a:extLst>
          </p:cNvPr>
          <p:cNvSpPr txBox="1"/>
          <p:nvPr/>
        </p:nvSpPr>
        <p:spPr>
          <a:xfrm>
            <a:off x="1111880" y="1426336"/>
            <a:ext cx="1296144" cy="338554"/>
          </a:xfrm>
          <a:prstGeom prst="rect">
            <a:avLst/>
          </a:prstGeom>
          <a:noFill/>
        </p:spPr>
        <p:txBody>
          <a:bodyPr wrap="square" lIns="46800" tIns="45720" rIns="46800" bIns="45720" rtlCol="0" anchor="t">
            <a:spAutoFit/>
          </a:bodyPr>
          <a:lstStyle/>
          <a:p>
            <a:pPr algn="ctr"/>
            <a:r>
              <a:rPr lang="nb-NO" sz="1600">
                <a:solidFill>
                  <a:schemeClr val="bg1"/>
                </a:solidFill>
                <a:effectLst>
                  <a:outerShdw blurRad="38100" dist="38100" dir="2700000" algn="tl">
                    <a:srgbClr val="000000">
                      <a:alpha val="43137"/>
                    </a:srgbClr>
                  </a:outerShdw>
                </a:effectLst>
                <a:latin typeface="Shape Sans"/>
              </a:rPr>
              <a:t>Referanseår</a:t>
            </a:r>
          </a:p>
        </p:txBody>
      </p:sp>
      <p:sp>
        <p:nvSpPr>
          <p:cNvPr id="16" name="TekstSylinder 15">
            <a:extLst>
              <a:ext uri="{FF2B5EF4-FFF2-40B4-BE49-F238E27FC236}">
                <a16:creationId xmlns:a16="http://schemas.microsoft.com/office/drawing/2014/main" id="{7FEE5DDE-13C2-4B77-B18C-3EE847482AC3}"/>
              </a:ext>
            </a:extLst>
          </p:cNvPr>
          <p:cNvSpPr txBox="1"/>
          <p:nvPr/>
        </p:nvSpPr>
        <p:spPr>
          <a:xfrm>
            <a:off x="4615660" y="1438060"/>
            <a:ext cx="3344198" cy="584775"/>
          </a:xfrm>
          <a:prstGeom prst="rect">
            <a:avLst/>
          </a:prstGeom>
          <a:noFill/>
        </p:spPr>
        <p:txBody>
          <a:bodyPr wrap="square" lIns="46800" tIns="45720" rIns="46800" bIns="45720" rtlCol="0" anchor="t">
            <a:spAutoFit/>
          </a:bodyPr>
          <a:lstStyle/>
          <a:p>
            <a:pPr algn="ctr"/>
            <a:r>
              <a:rPr lang="nb-NO" sz="1600">
                <a:solidFill>
                  <a:schemeClr val="bg1"/>
                </a:solidFill>
                <a:effectLst>
                  <a:outerShdw blurRad="38100" dist="38100" dir="2700000" algn="tl">
                    <a:srgbClr val="000000">
                      <a:alpha val="43137"/>
                    </a:srgbClr>
                  </a:outerShdw>
                </a:effectLst>
                <a:latin typeface="Shape Sans"/>
              </a:rPr>
              <a:t>Innen 2030 skal vi redusere klimagassutslippene våre med 70%</a:t>
            </a:r>
          </a:p>
        </p:txBody>
      </p:sp>
      <p:sp>
        <p:nvSpPr>
          <p:cNvPr id="17" name="TekstSylinder 16">
            <a:extLst>
              <a:ext uri="{FF2B5EF4-FFF2-40B4-BE49-F238E27FC236}">
                <a16:creationId xmlns:a16="http://schemas.microsoft.com/office/drawing/2014/main" id="{E30F6146-EF12-40D3-AEC7-E6AD8615375D}"/>
              </a:ext>
            </a:extLst>
          </p:cNvPr>
          <p:cNvSpPr txBox="1"/>
          <p:nvPr/>
        </p:nvSpPr>
        <p:spPr>
          <a:xfrm>
            <a:off x="8828419" y="1439489"/>
            <a:ext cx="3168352" cy="584775"/>
          </a:xfrm>
          <a:prstGeom prst="rect">
            <a:avLst/>
          </a:prstGeom>
          <a:noFill/>
        </p:spPr>
        <p:txBody>
          <a:bodyPr wrap="square" lIns="46800" tIns="45720" rIns="46800" bIns="45720" rtlCol="0" anchor="t">
            <a:spAutoFit/>
          </a:bodyPr>
          <a:lstStyle/>
          <a:p>
            <a:pPr algn="ctr"/>
            <a:r>
              <a:rPr lang="nb-NO" sz="1600">
                <a:solidFill>
                  <a:schemeClr val="bg1"/>
                </a:solidFill>
                <a:effectLst>
                  <a:outerShdw blurRad="38100" dist="38100" dir="2700000" algn="tl">
                    <a:srgbClr val="000000">
                      <a:alpha val="43137"/>
                    </a:srgbClr>
                  </a:outerShdw>
                </a:effectLst>
                <a:latin typeface="Shape Sans" panose="00000500000000000000" pitchFamily="50" charset="0"/>
              </a:rPr>
              <a:t>Vi skal være klimanøytrale </a:t>
            </a:r>
          </a:p>
          <a:p>
            <a:pPr algn="ctr"/>
            <a:r>
              <a:rPr lang="nb-NO" sz="1600">
                <a:solidFill>
                  <a:schemeClr val="bg1"/>
                </a:solidFill>
                <a:effectLst>
                  <a:outerShdw blurRad="38100" dist="38100" dir="2700000" algn="tl">
                    <a:srgbClr val="000000">
                      <a:alpha val="43137"/>
                    </a:srgbClr>
                  </a:outerShdw>
                </a:effectLst>
                <a:latin typeface="Shape Sans" panose="00000500000000000000" pitchFamily="50" charset="0"/>
              </a:rPr>
              <a:t>innen 2045</a:t>
            </a:r>
          </a:p>
        </p:txBody>
      </p:sp>
      <p:sp>
        <p:nvSpPr>
          <p:cNvPr id="18" name="Plassholder for tekst 4">
            <a:extLst>
              <a:ext uri="{FF2B5EF4-FFF2-40B4-BE49-F238E27FC236}">
                <a16:creationId xmlns:a16="http://schemas.microsoft.com/office/drawing/2014/main" id="{28D62AB0-2ED1-46B5-AD61-5857F0B10132}"/>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err="1">
                <a:solidFill>
                  <a:schemeClr val="bg1"/>
                </a:solidFill>
              </a:rPr>
              <a:t>Powerhosue</a:t>
            </a:r>
            <a:r>
              <a:rPr lang="nb-NO" sz="800">
                <a:solidFill>
                  <a:schemeClr val="bg1"/>
                </a:solidFill>
              </a:rPr>
              <a:t> Brattørkaia, Trondheim</a:t>
            </a:r>
          </a:p>
        </p:txBody>
      </p:sp>
      <p:pic>
        <p:nvPicPr>
          <p:cNvPr id="21" name="Bilde 20">
            <a:extLst>
              <a:ext uri="{FF2B5EF4-FFF2-40B4-BE49-F238E27FC236}">
                <a16:creationId xmlns:a16="http://schemas.microsoft.com/office/drawing/2014/main" id="{82EC4D1D-5570-4990-82B7-66440B4DC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291605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823FED8-9471-43E3-A333-2CC5F94200A0}"/>
              </a:ext>
            </a:extLst>
          </p:cNvPr>
          <p:cNvSpPr>
            <a:spLocks noGrp="1"/>
          </p:cNvSpPr>
          <p:nvPr>
            <p:ph idx="1"/>
          </p:nvPr>
        </p:nvSpPr>
        <p:spPr>
          <a:xfrm>
            <a:off x="706153" y="1450418"/>
            <a:ext cx="10351649" cy="1040907"/>
          </a:xfrm>
        </p:spPr>
        <p:txBody>
          <a:bodyPr/>
          <a:lstStyle/>
          <a:p>
            <a:pPr marL="0" indent="0">
              <a:buNone/>
            </a:pPr>
            <a:r>
              <a:rPr lang="nb-NO" sz="2000">
                <a:latin typeface="Shape Sans" panose="00000500000000000000" pitchFamily="2" charset="0"/>
              </a:rPr>
              <a:t>Vi har pekt ut seks av FNs </a:t>
            </a:r>
            <a:r>
              <a:rPr lang="nb-NO" sz="2000" err="1">
                <a:latin typeface="Shape Sans" panose="00000500000000000000" pitchFamily="2" charset="0"/>
              </a:rPr>
              <a:t>bærekraftsmål</a:t>
            </a:r>
            <a:r>
              <a:rPr lang="nb-NO" sz="2000">
                <a:latin typeface="Shape Sans" panose="00000500000000000000" pitchFamily="2" charset="0"/>
              </a:rPr>
              <a:t> hvor vi mener virksomheten vår har størst potensial til å bidra til at vi når 1,5-gradersmålet.</a:t>
            </a:r>
          </a:p>
        </p:txBody>
      </p:sp>
      <p:sp>
        <p:nvSpPr>
          <p:cNvPr id="6" name="Tittel 5">
            <a:extLst>
              <a:ext uri="{FF2B5EF4-FFF2-40B4-BE49-F238E27FC236}">
                <a16:creationId xmlns:a16="http://schemas.microsoft.com/office/drawing/2014/main" id="{CF600652-46F6-4C06-8BCE-0C4CCC1054D4}"/>
              </a:ext>
            </a:extLst>
          </p:cNvPr>
          <p:cNvSpPr>
            <a:spLocks noGrp="1"/>
          </p:cNvSpPr>
          <p:nvPr>
            <p:ph type="title"/>
          </p:nvPr>
        </p:nvSpPr>
        <p:spPr>
          <a:xfrm>
            <a:off x="706153" y="718981"/>
            <a:ext cx="10776520" cy="510012"/>
          </a:xfrm>
        </p:spPr>
        <p:txBody>
          <a:bodyPr/>
          <a:lstStyle/>
          <a:p>
            <a:r>
              <a:rPr lang="nb-NO" sz="3000" b="1">
                <a:latin typeface="Shape Sans" panose="00000500000000000000" pitchFamily="2" charset="0"/>
              </a:rPr>
              <a:t>Vi støtter opp om Parisavtalen og flere av FNs </a:t>
            </a:r>
            <a:r>
              <a:rPr lang="nb-NO" sz="3000" b="1" err="1">
                <a:latin typeface="Shape Sans" panose="00000500000000000000" pitchFamily="2" charset="0"/>
              </a:rPr>
              <a:t>bærekraftsmål</a:t>
            </a:r>
            <a:endParaRPr lang="nb-NO" sz="3000" b="1">
              <a:latin typeface="Shape Sans" panose="00000500000000000000" pitchFamily="2" charset="0"/>
            </a:endParaRPr>
          </a:p>
        </p:txBody>
      </p:sp>
      <p:pic>
        <p:nvPicPr>
          <p:cNvPr id="10" name="Bilde 9">
            <a:extLst>
              <a:ext uri="{FF2B5EF4-FFF2-40B4-BE49-F238E27FC236}">
                <a16:creationId xmlns:a16="http://schemas.microsoft.com/office/drawing/2014/main" id="{1D7D9976-AD17-4E4A-B51F-66067BB08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1262" y="2494466"/>
            <a:ext cx="1723887" cy="1723887"/>
          </a:xfrm>
          <a:prstGeom prst="rect">
            <a:avLst/>
          </a:prstGeom>
        </p:spPr>
      </p:pic>
      <p:pic>
        <p:nvPicPr>
          <p:cNvPr id="12" name="Bilde 11">
            <a:extLst>
              <a:ext uri="{FF2B5EF4-FFF2-40B4-BE49-F238E27FC236}">
                <a16:creationId xmlns:a16="http://schemas.microsoft.com/office/drawing/2014/main" id="{B395BBAB-77B9-48AB-98A1-B9A224285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149" y="2494466"/>
            <a:ext cx="1732939" cy="1722317"/>
          </a:xfrm>
          <a:prstGeom prst="rect">
            <a:avLst/>
          </a:prstGeom>
        </p:spPr>
      </p:pic>
      <p:pic>
        <p:nvPicPr>
          <p:cNvPr id="14" name="Bilde 13" descr="Et bilde som inneholder bord&#10;&#10;Automatisk generert beskrivelse">
            <a:extLst>
              <a:ext uri="{FF2B5EF4-FFF2-40B4-BE49-F238E27FC236}">
                <a16:creationId xmlns:a16="http://schemas.microsoft.com/office/drawing/2014/main" id="{8386F318-B6AD-40AC-9BEE-E8AC2B46B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2492896"/>
            <a:ext cx="1736928" cy="1722316"/>
          </a:xfrm>
          <a:prstGeom prst="rect">
            <a:avLst/>
          </a:prstGeom>
        </p:spPr>
      </p:pic>
      <p:pic>
        <p:nvPicPr>
          <p:cNvPr id="16" name="Bilde 15">
            <a:extLst>
              <a:ext uri="{FF2B5EF4-FFF2-40B4-BE49-F238E27FC236}">
                <a16:creationId xmlns:a16="http://schemas.microsoft.com/office/drawing/2014/main" id="{A64AA79C-73F3-4E02-9C2B-06583577B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262" y="4215212"/>
            <a:ext cx="1723887" cy="1723887"/>
          </a:xfrm>
          <a:prstGeom prst="rect">
            <a:avLst/>
          </a:prstGeom>
        </p:spPr>
      </p:pic>
      <p:pic>
        <p:nvPicPr>
          <p:cNvPr id="18" name="Bilde 17">
            <a:extLst>
              <a:ext uri="{FF2B5EF4-FFF2-40B4-BE49-F238E27FC236}">
                <a16:creationId xmlns:a16="http://schemas.microsoft.com/office/drawing/2014/main" id="{7D7ACEF0-D179-492E-8AF1-427FD7B5F8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5149" y="4215211"/>
            <a:ext cx="1736928" cy="1723887"/>
          </a:xfrm>
          <a:prstGeom prst="rect">
            <a:avLst/>
          </a:prstGeom>
        </p:spPr>
      </p:pic>
      <p:pic>
        <p:nvPicPr>
          <p:cNvPr id="20" name="Bilde 19">
            <a:extLst>
              <a:ext uri="{FF2B5EF4-FFF2-40B4-BE49-F238E27FC236}">
                <a16:creationId xmlns:a16="http://schemas.microsoft.com/office/drawing/2014/main" id="{BBB341BF-0D63-4FE3-9F7C-92633EE83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0640" y="4215211"/>
            <a:ext cx="1731824" cy="1723887"/>
          </a:xfrm>
          <a:prstGeom prst="rect">
            <a:avLst/>
          </a:prstGeom>
        </p:spPr>
      </p:pic>
      <p:sp>
        <p:nvSpPr>
          <p:cNvPr id="3" name="Rektangel 2">
            <a:extLst>
              <a:ext uri="{FF2B5EF4-FFF2-40B4-BE49-F238E27FC236}">
                <a16:creationId xmlns:a16="http://schemas.microsoft.com/office/drawing/2014/main" id="{E69AEE8F-008F-4833-85D7-0D51D1AD3EFA}"/>
              </a:ext>
            </a:extLst>
          </p:cNvPr>
          <p:cNvSpPr/>
          <p:nvPr/>
        </p:nvSpPr>
        <p:spPr>
          <a:xfrm>
            <a:off x="3431262" y="2492896"/>
            <a:ext cx="5191202" cy="344620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9" name="Plassholder for bunntekst 8">
            <a:extLst>
              <a:ext uri="{FF2B5EF4-FFF2-40B4-BE49-F238E27FC236}">
                <a16:creationId xmlns:a16="http://schemas.microsoft.com/office/drawing/2014/main" id="{13048A66-1C47-459A-8259-4CFBD8B2DA76}"/>
              </a:ext>
            </a:extLst>
          </p:cNvPr>
          <p:cNvSpPr>
            <a:spLocks noGrp="1"/>
          </p:cNvSpPr>
          <p:nvPr>
            <p:ph type="ftr" sz="quarter" idx="11"/>
          </p:nvPr>
        </p:nvSpPr>
        <p:spPr/>
        <p:txBody>
          <a:bodyPr/>
          <a:lstStyle/>
          <a:p>
            <a:r>
              <a:rPr lang="nb-NO"/>
              <a:t>Skanskas klimaveikart</a:t>
            </a:r>
          </a:p>
        </p:txBody>
      </p:sp>
      <p:pic>
        <p:nvPicPr>
          <p:cNvPr id="17" name="Bilde 16">
            <a:extLst>
              <a:ext uri="{FF2B5EF4-FFF2-40B4-BE49-F238E27FC236}">
                <a16:creationId xmlns:a16="http://schemas.microsoft.com/office/drawing/2014/main" id="{EEDD5C67-3726-4CC8-9C8D-2C2FF8B017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spTree>
    <p:extLst>
      <p:ext uri="{BB962C8B-B14F-4D97-AF65-F5344CB8AC3E}">
        <p14:creationId xmlns:p14="http://schemas.microsoft.com/office/powerpoint/2010/main" val="200770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gress, utendørs, plante&#10;&#10;Automatisk generert beskrivelse">
            <a:extLst>
              <a:ext uri="{FF2B5EF4-FFF2-40B4-BE49-F238E27FC236}">
                <a16:creationId xmlns:a16="http://schemas.microsoft.com/office/drawing/2014/main" id="{A2286505-2152-4197-B328-046B7F3883B0}"/>
              </a:ext>
            </a:extLst>
          </p:cNvPr>
          <p:cNvPicPr>
            <a:picLocks noChangeAspect="1"/>
          </p:cNvPicPr>
          <p:nvPr/>
        </p:nvPicPr>
        <p:blipFill rotWithShape="1">
          <a:blip r:embed="rId2">
            <a:extLst>
              <a:ext uri="{28A0092B-C50C-407E-A947-70E740481C1C}">
                <a14:useLocalDpi xmlns:a14="http://schemas.microsoft.com/office/drawing/2010/main" val="0"/>
              </a:ext>
            </a:extLst>
          </a:blip>
          <a:srcRect l="9417" r="4560"/>
          <a:stretch/>
        </p:blipFill>
        <p:spPr>
          <a:xfrm>
            <a:off x="0" y="0"/>
            <a:ext cx="12192000" cy="6858000"/>
          </a:xfrm>
          <a:prstGeom prst="rect">
            <a:avLst/>
          </a:prstGeom>
        </p:spPr>
      </p:pic>
      <p:sp>
        <p:nvSpPr>
          <p:cNvPr id="6" name="Tittel 5">
            <a:extLst>
              <a:ext uri="{FF2B5EF4-FFF2-40B4-BE49-F238E27FC236}">
                <a16:creationId xmlns:a16="http://schemas.microsoft.com/office/drawing/2014/main" id="{332285E8-82C9-4395-8034-F75944D987A5}"/>
              </a:ext>
            </a:extLst>
          </p:cNvPr>
          <p:cNvSpPr>
            <a:spLocks noGrp="1"/>
          </p:cNvSpPr>
          <p:nvPr>
            <p:ph type="title"/>
          </p:nvPr>
        </p:nvSpPr>
        <p:spPr>
          <a:xfrm>
            <a:off x="962842" y="804343"/>
            <a:ext cx="9415544" cy="925511"/>
          </a:xfrm>
        </p:spPr>
        <p:txBody>
          <a:bodyPr/>
          <a:lstStyle/>
          <a:p>
            <a:r>
              <a:rPr lang="nb-NO" sz="4000" b="1">
                <a:solidFill>
                  <a:schemeClr val="bg1"/>
                </a:solidFill>
                <a:effectLst>
                  <a:outerShdw blurRad="38100" dist="38100" dir="2700000" algn="tl">
                    <a:srgbClr val="000000">
                      <a:alpha val="43137"/>
                    </a:srgbClr>
                  </a:outerShdw>
                </a:effectLst>
                <a:latin typeface="Shape Sans" panose="00000500000000000000" pitchFamily="2" charset="0"/>
              </a:rPr>
              <a:t>Potensialet vårt for å kutte</a:t>
            </a:r>
            <a:br>
              <a:rPr lang="nb-NO" sz="4000" b="1">
                <a:solidFill>
                  <a:schemeClr val="bg1"/>
                </a:solidFill>
                <a:effectLst>
                  <a:outerShdw blurRad="38100" dist="38100" dir="2700000" algn="tl">
                    <a:srgbClr val="000000">
                      <a:alpha val="43137"/>
                    </a:srgbClr>
                  </a:outerShdw>
                </a:effectLst>
                <a:latin typeface="Shape Sans" panose="00000500000000000000" pitchFamily="2" charset="0"/>
              </a:rPr>
            </a:br>
            <a:r>
              <a:rPr lang="nb-NO" sz="4000" b="1">
                <a:solidFill>
                  <a:schemeClr val="bg1"/>
                </a:solidFill>
                <a:effectLst>
                  <a:outerShdw blurRad="38100" dist="38100" dir="2700000" algn="tl">
                    <a:srgbClr val="000000">
                      <a:alpha val="43137"/>
                    </a:srgbClr>
                  </a:outerShdw>
                </a:effectLst>
                <a:latin typeface="Shape Sans" panose="00000500000000000000" pitchFamily="2" charset="0"/>
              </a:rPr>
              <a:t>klimagassutslipp er enormt</a:t>
            </a:r>
          </a:p>
        </p:txBody>
      </p:sp>
      <p:sp>
        <p:nvSpPr>
          <p:cNvPr id="10" name="Plassholder for innhold 1">
            <a:extLst>
              <a:ext uri="{FF2B5EF4-FFF2-40B4-BE49-F238E27FC236}">
                <a16:creationId xmlns:a16="http://schemas.microsoft.com/office/drawing/2014/main" id="{EBE94DA8-427E-4D9F-A7DA-33772F1BA943}"/>
              </a:ext>
            </a:extLst>
          </p:cNvPr>
          <p:cNvSpPr>
            <a:spLocks noGrp="1"/>
          </p:cNvSpPr>
          <p:nvPr>
            <p:ph idx="1"/>
          </p:nvPr>
        </p:nvSpPr>
        <p:spPr>
          <a:xfrm>
            <a:off x="962841" y="2021319"/>
            <a:ext cx="10650981" cy="649679"/>
          </a:xfrm>
        </p:spPr>
        <p:txBody>
          <a:bodyPr/>
          <a:lstStyle/>
          <a:p>
            <a:pPr marL="0" indent="0">
              <a:lnSpc>
                <a:spcPct val="150000"/>
              </a:lnSpc>
              <a:buNone/>
            </a:pPr>
            <a:r>
              <a:rPr lang="nb-NO" sz="2400">
                <a:solidFill>
                  <a:schemeClr val="bg1"/>
                </a:solidFill>
                <a:effectLst>
                  <a:outerShdw blurRad="38100" dist="38100" dir="2700000" algn="tl">
                    <a:srgbClr val="000000">
                      <a:alpha val="43137"/>
                    </a:srgbClr>
                  </a:outerShdw>
                </a:effectLst>
                <a:latin typeface="Shape Sans" panose="00000500000000000000" pitchFamily="2" charset="0"/>
              </a:rPr>
              <a:t>BAE-næringen bruker på verdensbasis </a:t>
            </a:r>
            <a:r>
              <a:rPr lang="nb-NO" sz="2400" b="1">
                <a:solidFill>
                  <a:schemeClr val="bg1"/>
                </a:solidFill>
                <a:effectLst>
                  <a:outerShdw blurRad="38100" dist="38100" dir="2700000" algn="tl">
                    <a:srgbClr val="000000">
                      <a:alpha val="43137"/>
                    </a:srgbClr>
                  </a:outerShdw>
                </a:effectLst>
                <a:latin typeface="Shape Sans" panose="00000500000000000000" pitchFamily="2" charset="0"/>
              </a:rPr>
              <a:t>40% </a:t>
            </a:r>
            <a:r>
              <a:rPr lang="nb-NO" sz="2400">
                <a:solidFill>
                  <a:schemeClr val="bg1"/>
                </a:solidFill>
                <a:effectLst>
                  <a:outerShdw blurRad="38100" dist="38100" dir="2700000" algn="tl">
                    <a:srgbClr val="000000">
                      <a:alpha val="43137"/>
                    </a:srgbClr>
                  </a:outerShdw>
                </a:effectLst>
                <a:latin typeface="Shape Sans" panose="00000500000000000000" pitchFamily="2" charset="0"/>
              </a:rPr>
              <a:t>av alle ressurser. </a:t>
            </a:r>
            <a:br>
              <a:rPr lang="nb-NO" sz="2400">
                <a:solidFill>
                  <a:schemeClr val="bg1"/>
                </a:solidFill>
                <a:effectLst>
                  <a:outerShdw blurRad="38100" dist="38100" dir="2700000" algn="tl">
                    <a:srgbClr val="000000">
                      <a:alpha val="43137"/>
                    </a:srgbClr>
                  </a:outerShdw>
                </a:effectLst>
                <a:latin typeface="Shape Sans" panose="00000500000000000000" pitchFamily="2" charset="0"/>
              </a:rPr>
            </a:br>
            <a:r>
              <a:rPr lang="nb-NO" sz="2400" b="1">
                <a:solidFill>
                  <a:schemeClr val="bg1"/>
                </a:solidFill>
                <a:effectLst>
                  <a:outerShdw blurRad="38100" dist="38100" dir="2700000" algn="tl">
                    <a:srgbClr val="000000">
                      <a:alpha val="43137"/>
                    </a:srgbClr>
                  </a:outerShdw>
                </a:effectLst>
                <a:latin typeface="Shape Sans" panose="00000500000000000000" pitchFamily="2" charset="0"/>
              </a:rPr>
              <a:t>36% </a:t>
            </a:r>
            <a:r>
              <a:rPr lang="nb-NO" sz="2400">
                <a:solidFill>
                  <a:schemeClr val="bg1"/>
                </a:solidFill>
                <a:effectLst>
                  <a:outerShdw blurRad="38100" dist="38100" dir="2700000" algn="tl">
                    <a:srgbClr val="000000">
                      <a:alpha val="43137"/>
                    </a:srgbClr>
                  </a:outerShdw>
                </a:effectLst>
                <a:latin typeface="Shape Sans" panose="00000500000000000000" pitchFamily="2" charset="0"/>
              </a:rPr>
              <a:t>av klimagassutslippene globalt kan skrives tilbake til næringen vår. </a:t>
            </a:r>
          </a:p>
        </p:txBody>
      </p:sp>
      <p:sp>
        <p:nvSpPr>
          <p:cNvPr id="7" name="Plassholder for tekst 4">
            <a:extLst>
              <a:ext uri="{FF2B5EF4-FFF2-40B4-BE49-F238E27FC236}">
                <a16:creationId xmlns:a16="http://schemas.microsoft.com/office/drawing/2014/main" id="{C11AF482-6A85-434D-907B-D8330808C562}"/>
              </a:ext>
            </a:extLst>
          </p:cNvPr>
          <p:cNvSpPr txBox="1">
            <a:spLocks/>
          </p:cNvSpPr>
          <p:nvPr/>
        </p:nvSpPr>
        <p:spPr>
          <a:xfrm rot="5400000">
            <a:off x="10901730" y="803644"/>
            <a:ext cx="2093913" cy="486626"/>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800">
                <a:solidFill>
                  <a:schemeClr val="bg1"/>
                </a:solidFill>
              </a:rPr>
              <a:t>E16 Bagn-Bjørgo, Valdres</a:t>
            </a:r>
          </a:p>
        </p:txBody>
      </p:sp>
      <p:sp>
        <p:nvSpPr>
          <p:cNvPr id="3" name="Plassholder for bunntekst 2">
            <a:extLst>
              <a:ext uri="{FF2B5EF4-FFF2-40B4-BE49-F238E27FC236}">
                <a16:creationId xmlns:a16="http://schemas.microsoft.com/office/drawing/2014/main" id="{07F6BF67-34F2-4011-BDA8-3C0E6B38D95C}"/>
              </a:ext>
            </a:extLst>
          </p:cNvPr>
          <p:cNvSpPr>
            <a:spLocks noGrp="1"/>
          </p:cNvSpPr>
          <p:nvPr>
            <p:ph type="ftr" sz="quarter" idx="11"/>
          </p:nvPr>
        </p:nvSpPr>
        <p:spPr/>
        <p:txBody>
          <a:bodyPr/>
          <a:lstStyle/>
          <a:p>
            <a:r>
              <a:rPr lang="nb-NO">
                <a:solidFill>
                  <a:schemeClr val="bg1"/>
                </a:solidFill>
              </a:rPr>
              <a:t>Skanskas klimaveikart</a:t>
            </a:r>
          </a:p>
        </p:txBody>
      </p:sp>
      <p:pic>
        <p:nvPicPr>
          <p:cNvPr id="11" name="Bilde 10">
            <a:extLst>
              <a:ext uri="{FF2B5EF4-FFF2-40B4-BE49-F238E27FC236}">
                <a16:creationId xmlns:a16="http://schemas.microsoft.com/office/drawing/2014/main" id="{FEA8F123-95B8-4A71-809D-C1EA4C88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1" y="6453942"/>
            <a:ext cx="586772" cy="90226"/>
          </a:xfrm>
          <a:prstGeom prst="rect">
            <a:avLst/>
          </a:prstGeom>
        </p:spPr>
      </p:pic>
    </p:spTree>
    <p:extLst>
      <p:ext uri="{BB962C8B-B14F-4D97-AF65-F5344CB8AC3E}">
        <p14:creationId xmlns:p14="http://schemas.microsoft.com/office/powerpoint/2010/main" val="248174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8189930-91E9-4B0A-81A3-53479AF22C08}"/>
              </a:ext>
            </a:extLst>
          </p:cNvPr>
          <p:cNvSpPr>
            <a:spLocks noGrp="1"/>
          </p:cNvSpPr>
          <p:nvPr>
            <p:ph type="title"/>
          </p:nvPr>
        </p:nvSpPr>
        <p:spPr>
          <a:xfrm>
            <a:off x="713426" y="826193"/>
            <a:ext cx="9354312" cy="539496"/>
          </a:xfrm>
        </p:spPr>
        <p:txBody>
          <a:bodyPr/>
          <a:lstStyle/>
          <a:p>
            <a:r>
              <a:rPr lang="nb-NO" b="1">
                <a:latin typeface="Shape Sans" panose="00000500000000000000" pitchFamily="2" charset="0"/>
              </a:rPr>
              <a:t>Det ligger enorme muligheter </a:t>
            </a:r>
            <a:br>
              <a:rPr lang="nb-NO" b="1">
                <a:latin typeface="Shape Sans" panose="00000500000000000000" pitchFamily="2" charset="0"/>
              </a:rPr>
            </a:br>
            <a:r>
              <a:rPr lang="nb-NO" b="1">
                <a:latin typeface="Shape Sans" panose="00000500000000000000" pitchFamily="2" charset="0"/>
              </a:rPr>
              <a:t>i grønn verdiskapning</a:t>
            </a:r>
          </a:p>
        </p:txBody>
      </p:sp>
      <p:sp>
        <p:nvSpPr>
          <p:cNvPr id="12" name="TekstSylinder 11">
            <a:extLst>
              <a:ext uri="{FF2B5EF4-FFF2-40B4-BE49-F238E27FC236}">
                <a16:creationId xmlns:a16="http://schemas.microsoft.com/office/drawing/2014/main" id="{11432299-E001-48B0-8B25-FAF8B23F1217}"/>
              </a:ext>
            </a:extLst>
          </p:cNvPr>
          <p:cNvSpPr txBox="1"/>
          <p:nvPr/>
        </p:nvSpPr>
        <p:spPr>
          <a:xfrm>
            <a:off x="713426" y="4571720"/>
            <a:ext cx="4948705" cy="1015663"/>
          </a:xfrm>
          <a:prstGeom prst="rect">
            <a:avLst/>
          </a:prstGeom>
          <a:noFill/>
        </p:spPr>
        <p:txBody>
          <a:bodyPr wrap="square" lIns="46800" rIns="46800" rtlCol="0">
            <a:spAutoFit/>
          </a:bodyPr>
          <a:lstStyle/>
          <a:p>
            <a:r>
              <a:rPr lang="nb-NO" sz="2000" b="1">
                <a:solidFill>
                  <a:schemeClr val="tx2"/>
                </a:solidFill>
                <a:latin typeface="Shape Sans" panose="00000500000000000000" pitchFamily="2" charset="0"/>
              </a:rPr>
              <a:t>Vi skal bygge for et bedre samfunn, samtidig som vi skaper verdier for våre aksjonærer og kunder. </a:t>
            </a:r>
          </a:p>
        </p:txBody>
      </p:sp>
      <p:sp>
        <p:nvSpPr>
          <p:cNvPr id="13" name="TekstSylinder 12">
            <a:extLst>
              <a:ext uri="{FF2B5EF4-FFF2-40B4-BE49-F238E27FC236}">
                <a16:creationId xmlns:a16="http://schemas.microsoft.com/office/drawing/2014/main" id="{FE5B793E-DC10-4BBC-8765-15B428444C62}"/>
              </a:ext>
            </a:extLst>
          </p:cNvPr>
          <p:cNvSpPr txBox="1"/>
          <p:nvPr/>
        </p:nvSpPr>
        <p:spPr>
          <a:xfrm>
            <a:off x="713426" y="2286280"/>
            <a:ext cx="5127801" cy="2246769"/>
          </a:xfrm>
          <a:prstGeom prst="rect">
            <a:avLst/>
          </a:prstGeom>
          <a:noFill/>
        </p:spPr>
        <p:txBody>
          <a:bodyPr wrap="square" lIns="46800" rIns="46800" rtlCol="0">
            <a:spAutoFit/>
          </a:bodyPr>
          <a:lstStyle/>
          <a:p>
            <a:r>
              <a:rPr lang="nb-NO" sz="2000">
                <a:solidFill>
                  <a:schemeClr val="tx2"/>
                </a:solidFill>
                <a:latin typeface="Shape Sans" panose="00000500000000000000" pitchFamily="2" charset="0"/>
              </a:rPr>
              <a:t>Dagens og fremtidens kunder krever at organisasjoner tar ansvar ut over egen virksomhet. </a:t>
            </a:r>
            <a:br>
              <a:rPr lang="nb-NO" sz="2000">
                <a:solidFill>
                  <a:schemeClr val="tx2"/>
                </a:solidFill>
                <a:latin typeface="Shape Sans" panose="00000500000000000000" pitchFamily="2" charset="0"/>
              </a:rPr>
            </a:br>
            <a:br>
              <a:rPr lang="nb-NO" sz="2000">
                <a:solidFill>
                  <a:schemeClr val="tx2"/>
                </a:solidFill>
                <a:latin typeface="Shape Sans" panose="00000500000000000000" pitchFamily="2" charset="0"/>
              </a:rPr>
            </a:br>
            <a:r>
              <a:rPr lang="nb-NO" sz="2000">
                <a:solidFill>
                  <a:schemeClr val="tx2"/>
                </a:solidFill>
                <a:latin typeface="Shape Sans" panose="00000500000000000000" pitchFamily="2" charset="0"/>
              </a:rPr>
              <a:t>Kravet om et grønt skifte er tydelig, både i Norge og internasjonalt. </a:t>
            </a:r>
          </a:p>
          <a:p>
            <a:endParaRPr lang="nb-NO">
              <a:latin typeface="Shape Sans" panose="00000500000000000000" pitchFamily="2" charset="0"/>
            </a:endParaRPr>
          </a:p>
        </p:txBody>
      </p:sp>
      <p:sp>
        <p:nvSpPr>
          <p:cNvPr id="9" name="Plassholder for bunntekst 8">
            <a:extLst>
              <a:ext uri="{FF2B5EF4-FFF2-40B4-BE49-F238E27FC236}">
                <a16:creationId xmlns:a16="http://schemas.microsoft.com/office/drawing/2014/main" id="{6CBF81FC-FE68-40F5-AC57-4F89B8830673}"/>
              </a:ext>
            </a:extLst>
          </p:cNvPr>
          <p:cNvSpPr>
            <a:spLocks noGrp="1"/>
          </p:cNvSpPr>
          <p:nvPr>
            <p:ph type="ftr" sz="quarter" idx="11"/>
          </p:nvPr>
        </p:nvSpPr>
        <p:spPr/>
        <p:txBody>
          <a:bodyPr/>
          <a:lstStyle/>
          <a:p>
            <a:r>
              <a:rPr lang="nb-NO"/>
              <a:t>Skanskas klimaveikart</a:t>
            </a:r>
          </a:p>
        </p:txBody>
      </p:sp>
      <p:pic>
        <p:nvPicPr>
          <p:cNvPr id="14" name="Bilde 13">
            <a:extLst>
              <a:ext uri="{FF2B5EF4-FFF2-40B4-BE49-F238E27FC236}">
                <a16:creationId xmlns:a16="http://schemas.microsoft.com/office/drawing/2014/main" id="{2241A5F4-1346-437B-A507-5EAEF170D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61" descr="A picture containing text, vector graphics&#10;&#10;Description automatically generated">
            <a:extLst>
              <a:ext uri="{FF2B5EF4-FFF2-40B4-BE49-F238E27FC236}">
                <a16:creationId xmlns:a16="http://schemas.microsoft.com/office/drawing/2014/main" id="{FB06CAFA-3B7A-E83A-6EF1-6F28AD9B0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799" y="2115957"/>
            <a:ext cx="1985759" cy="3529813"/>
          </a:xfrm>
          <a:prstGeom prst="rect">
            <a:avLst/>
          </a:prstGeom>
        </p:spPr>
      </p:pic>
    </p:spTree>
    <p:extLst>
      <p:ext uri="{BB962C8B-B14F-4D97-AF65-F5344CB8AC3E}">
        <p14:creationId xmlns:p14="http://schemas.microsoft.com/office/powerpoint/2010/main" val="32923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A85E115-BCBA-4CB7-88C1-0F5E3AC9BA23}"/>
              </a:ext>
            </a:extLst>
          </p:cNvPr>
          <p:cNvSpPr>
            <a:spLocks noGrp="1"/>
          </p:cNvSpPr>
          <p:nvPr>
            <p:ph idx="1"/>
          </p:nvPr>
        </p:nvSpPr>
        <p:spPr>
          <a:xfrm>
            <a:off x="576000" y="1540810"/>
            <a:ext cx="9356400" cy="649679"/>
          </a:xfrm>
        </p:spPr>
        <p:txBody>
          <a:bodyPr/>
          <a:lstStyle/>
          <a:p>
            <a:pPr marL="0" indent="0">
              <a:buNone/>
            </a:pPr>
            <a:r>
              <a:rPr lang="nb-NO" b="1">
                <a:latin typeface="Shape Sans" panose="00000500000000000000" pitchFamily="2" charset="0"/>
              </a:rPr>
              <a:t>Vi har identifisert de områdene vi mener kan ha størst innvirkning på å redusere klimagassfotavtrykket vårt. </a:t>
            </a:r>
          </a:p>
        </p:txBody>
      </p:sp>
      <p:sp>
        <p:nvSpPr>
          <p:cNvPr id="6" name="Tittel 5">
            <a:extLst>
              <a:ext uri="{FF2B5EF4-FFF2-40B4-BE49-F238E27FC236}">
                <a16:creationId xmlns:a16="http://schemas.microsoft.com/office/drawing/2014/main" id="{10AF3AC0-CB83-4AE2-A440-A6C62107F7BB}"/>
              </a:ext>
            </a:extLst>
          </p:cNvPr>
          <p:cNvSpPr>
            <a:spLocks noGrp="1"/>
          </p:cNvSpPr>
          <p:nvPr>
            <p:ph type="title"/>
          </p:nvPr>
        </p:nvSpPr>
        <p:spPr/>
        <p:txBody>
          <a:bodyPr/>
          <a:lstStyle/>
          <a:p>
            <a:r>
              <a:rPr lang="nb-NO" b="1">
                <a:latin typeface="Shape Sans" panose="00000500000000000000" pitchFamily="2" charset="0"/>
              </a:rPr>
              <a:t>Våre fem fokusområder</a:t>
            </a:r>
          </a:p>
        </p:txBody>
      </p:sp>
      <p:sp>
        <p:nvSpPr>
          <p:cNvPr id="17" name="TekstSylinder 16">
            <a:extLst>
              <a:ext uri="{FF2B5EF4-FFF2-40B4-BE49-F238E27FC236}">
                <a16:creationId xmlns:a16="http://schemas.microsoft.com/office/drawing/2014/main" id="{5EB4EDBE-0115-4AE4-A743-7F6FBDA00AD9}"/>
              </a:ext>
            </a:extLst>
          </p:cNvPr>
          <p:cNvSpPr txBox="1"/>
          <p:nvPr/>
        </p:nvSpPr>
        <p:spPr>
          <a:xfrm>
            <a:off x="528043" y="5085184"/>
            <a:ext cx="495073" cy="276999"/>
          </a:xfrm>
          <a:prstGeom prst="rect">
            <a:avLst/>
          </a:prstGeom>
          <a:noFill/>
        </p:spPr>
        <p:txBody>
          <a:bodyPr wrap="none" lIns="46800" tIns="45720" rIns="46800" bIns="45720" rtlCol="0" anchor="t">
            <a:spAutoFit/>
          </a:bodyPr>
          <a:lstStyle/>
          <a:p>
            <a:r>
              <a:rPr lang="nb-NO" sz="1200" b="1">
                <a:solidFill>
                  <a:schemeClr val="tx2"/>
                </a:solidFill>
                <a:latin typeface="Shape Sans"/>
              </a:rPr>
              <a:t>Energi</a:t>
            </a:r>
            <a:endParaRPr lang="nb-NO" sz="1200" b="1">
              <a:solidFill>
                <a:schemeClr val="tx2"/>
              </a:solidFill>
              <a:latin typeface="Shape Sans" panose="00000500000000000000" pitchFamily="2" charset="0"/>
            </a:endParaRPr>
          </a:p>
        </p:txBody>
      </p:sp>
      <p:sp>
        <p:nvSpPr>
          <p:cNvPr id="18" name="TekstSylinder 17">
            <a:extLst>
              <a:ext uri="{FF2B5EF4-FFF2-40B4-BE49-F238E27FC236}">
                <a16:creationId xmlns:a16="http://schemas.microsoft.com/office/drawing/2014/main" id="{9021C1E6-362C-49DA-8868-286D1299D43D}"/>
              </a:ext>
            </a:extLst>
          </p:cNvPr>
          <p:cNvSpPr txBox="1"/>
          <p:nvPr/>
        </p:nvSpPr>
        <p:spPr>
          <a:xfrm>
            <a:off x="2839408" y="5085184"/>
            <a:ext cx="1330430" cy="276999"/>
          </a:xfrm>
          <a:prstGeom prst="rect">
            <a:avLst/>
          </a:prstGeom>
          <a:noFill/>
        </p:spPr>
        <p:txBody>
          <a:bodyPr wrap="none" lIns="46800" rIns="46800" rtlCol="0">
            <a:spAutoFit/>
          </a:bodyPr>
          <a:lstStyle/>
          <a:p>
            <a:r>
              <a:rPr lang="nb-NO" sz="1200" b="1">
                <a:solidFill>
                  <a:schemeClr val="tx2"/>
                </a:solidFill>
                <a:latin typeface="Shape Sans" panose="00000500000000000000" pitchFamily="2" charset="0"/>
              </a:rPr>
              <a:t>Materialressurser</a:t>
            </a:r>
          </a:p>
        </p:txBody>
      </p:sp>
      <p:sp>
        <p:nvSpPr>
          <p:cNvPr id="19" name="TekstSylinder 18">
            <a:extLst>
              <a:ext uri="{FF2B5EF4-FFF2-40B4-BE49-F238E27FC236}">
                <a16:creationId xmlns:a16="http://schemas.microsoft.com/office/drawing/2014/main" id="{52954399-39B9-4DEB-B2A8-CCAD0F79480B}"/>
              </a:ext>
            </a:extLst>
          </p:cNvPr>
          <p:cNvSpPr txBox="1"/>
          <p:nvPr/>
        </p:nvSpPr>
        <p:spPr>
          <a:xfrm>
            <a:off x="5141796" y="5085183"/>
            <a:ext cx="1306384" cy="276999"/>
          </a:xfrm>
          <a:prstGeom prst="rect">
            <a:avLst/>
          </a:prstGeom>
          <a:noFill/>
        </p:spPr>
        <p:txBody>
          <a:bodyPr wrap="none" lIns="46800" rIns="46800" rtlCol="0">
            <a:spAutoFit/>
          </a:bodyPr>
          <a:lstStyle/>
          <a:p>
            <a:r>
              <a:rPr lang="nb-NO" sz="1200" b="1">
                <a:solidFill>
                  <a:schemeClr val="tx2"/>
                </a:solidFill>
                <a:latin typeface="Shape Sans" panose="00000500000000000000" pitchFamily="2" charset="0"/>
              </a:rPr>
              <a:t>Sirkulær økonomi</a:t>
            </a:r>
          </a:p>
        </p:txBody>
      </p:sp>
      <p:sp>
        <p:nvSpPr>
          <p:cNvPr id="20" name="TekstSylinder 19">
            <a:extLst>
              <a:ext uri="{FF2B5EF4-FFF2-40B4-BE49-F238E27FC236}">
                <a16:creationId xmlns:a16="http://schemas.microsoft.com/office/drawing/2014/main" id="{8A5B805B-0541-465B-A79D-3B573E2D57B5}"/>
              </a:ext>
            </a:extLst>
          </p:cNvPr>
          <p:cNvSpPr txBox="1"/>
          <p:nvPr/>
        </p:nvSpPr>
        <p:spPr>
          <a:xfrm>
            <a:off x="7646027" y="5085183"/>
            <a:ext cx="1635000" cy="276999"/>
          </a:xfrm>
          <a:prstGeom prst="rect">
            <a:avLst/>
          </a:prstGeom>
          <a:noFill/>
        </p:spPr>
        <p:txBody>
          <a:bodyPr wrap="none" lIns="46800" rIns="46800" rtlCol="0">
            <a:spAutoFit/>
          </a:bodyPr>
          <a:lstStyle/>
          <a:p>
            <a:r>
              <a:rPr lang="nb-NO" sz="1200" b="1">
                <a:solidFill>
                  <a:schemeClr val="tx2"/>
                </a:solidFill>
                <a:latin typeface="Shape Sans" panose="00000500000000000000" pitchFamily="2" charset="0"/>
              </a:rPr>
              <a:t>Maskiner og transport</a:t>
            </a:r>
          </a:p>
        </p:txBody>
      </p:sp>
      <p:sp>
        <p:nvSpPr>
          <p:cNvPr id="21" name="TekstSylinder 20">
            <a:extLst>
              <a:ext uri="{FF2B5EF4-FFF2-40B4-BE49-F238E27FC236}">
                <a16:creationId xmlns:a16="http://schemas.microsoft.com/office/drawing/2014/main" id="{5D06E0F9-6D47-44C7-9BCF-CF28221EF880}"/>
              </a:ext>
            </a:extLst>
          </p:cNvPr>
          <p:cNvSpPr txBox="1"/>
          <p:nvPr/>
        </p:nvSpPr>
        <p:spPr>
          <a:xfrm>
            <a:off x="10329985" y="5085182"/>
            <a:ext cx="1530805" cy="276999"/>
          </a:xfrm>
          <a:prstGeom prst="rect">
            <a:avLst/>
          </a:prstGeom>
          <a:noFill/>
        </p:spPr>
        <p:txBody>
          <a:bodyPr wrap="none" lIns="46800" rIns="46800" rtlCol="0">
            <a:spAutoFit/>
          </a:bodyPr>
          <a:lstStyle/>
          <a:p>
            <a:r>
              <a:rPr lang="nb-NO" sz="1200" b="1">
                <a:solidFill>
                  <a:schemeClr val="tx2"/>
                </a:solidFill>
                <a:latin typeface="Shape Sans" panose="00000500000000000000" pitchFamily="2" charset="0"/>
              </a:rPr>
              <a:t>Arealbruksendringer</a:t>
            </a:r>
          </a:p>
        </p:txBody>
      </p:sp>
      <p:sp>
        <p:nvSpPr>
          <p:cNvPr id="9" name="Plassholder for bunntekst 8">
            <a:extLst>
              <a:ext uri="{FF2B5EF4-FFF2-40B4-BE49-F238E27FC236}">
                <a16:creationId xmlns:a16="http://schemas.microsoft.com/office/drawing/2014/main" id="{2FE8A627-772A-4D8D-AF10-ABA1509F7A8C}"/>
              </a:ext>
            </a:extLst>
          </p:cNvPr>
          <p:cNvSpPr>
            <a:spLocks noGrp="1"/>
          </p:cNvSpPr>
          <p:nvPr>
            <p:ph type="ftr" sz="quarter" idx="11"/>
          </p:nvPr>
        </p:nvSpPr>
        <p:spPr/>
        <p:txBody>
          <a:bodyPr/>
          <a:lstStyle/>
          <a:p>
            <a:r>
              <a:rPr lang="nb-NO"/>
              <a:t>Skanskas klimaveikart</a:t>
            </a:r>
          </a:p>
        </p:txBody>
      </p:sp>
      <p:pic>
        <p:nvPicPr>
          <p:cNvPr id="23" name="Bilde 22">
            <a:extLst>
              <a:ext uri="{FF2B5EF4-FFF2-40B4-BE49-F238E27FC236}">
                <a16:creationId xmlns:a16="http://schemas.microsoft.com/office/drawing/2014/main" id="{B88B66E1-8DD3-4400-882A-7BC0183CF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3" name="Bilde 27" descr="Icon&#10;&#10;Description automatically generated">
            <a:extLst>
              <a:ext uri="{FF2B5EF4-FFF2-40B4-BE49-F238E27FC236}">
                <a16:creationId xmlns:a16="http://schemas.microsoft.com/office/drawing/2014/main" id="{39735777-3FBE-6420-AE4C-97334291E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670" y="3447363"/>
            <a:ext cx="1254692" cy="1265788"/>
          </a:xfrm>
          <a:prstGeom prst="rect">
            <a:avLst/>
          </a:prstGeom>
        </p:spPr>
      </p:pic>
      <p:pic>
        <p:nvPicPr>
          <p:cNvPr id="4" name="Bilde 29" descr="Icon&#10;&#10;Description automatically generated">
            <a:extLst>
              <a:ext uri="{FF2B5EF4-FFF2-40B4-BE49-F238E27FC236}">
                <a16:creationId xmlns:a16="http://schemas.microsoft.com/office/drawing/2014/main" id="{C9A7CB44-327B-3717-551C-67F35C8BB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14" y="3402735"/>
            <a:ext cx="1266982" cy="1266981"/>
          </a:xfrm>
          <a:prstGeom prst="rect">
            <a:avLst/>
          </a:prstGeom>
        </p:spPr>
      </p:pic>
      <p:pic>
        <p:nvPicPr>
          <p:cNvPr id="5" name="Bilde 37">
            <a:extLst>
              <a:ext uri="{FF2B5EF4-FFF2-40B4-BE49-F238E27FC236}">
                <a16:creationId xmlns:a16="http://schemas.microsoft.com/office/drawing/2014/main" id="{867EBA01-9226-24E2-27D3-20747AE8E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847" y="3445406"/>
            <a:ext cx="1285417" cy="1266982"/>
          </a:xfrm>
          <a:prstGeom prst="rect">
            <a:avLst/>
          </a:prstGeom>
        </p:spPr>
      </p:pic>
      <p:pic>
        <p:nvPicPr>
          <p:cNvPr id="7" name="Bilde 39" descr="Icon&#10;&#10;Description automatically generated">
            <a:extLst>
              <a:ext uri="{FF2B5EF4-FFF2-40B4-BE49-F238E27FC236}">
                <a16:creationId xmlns:a16="http://schemas.microsoft.com/office/drawing/2014/main" id="{4B5313C3-DCB8-0D40-5A4B-6DFFA4CBB4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521" y="3507538"/>
            <a:ext cx="1285419" cy="1184465"/>
          </a:xfrm>
          <a:prstGeom prst="rect">
            <a:avLst/>
          </a:prstGeom>
        </p:spPr>
      </p:pic>
      <p:pic>
        <p:nvPicPr>
          <p:cNvPr id="11" name="Bilde 41" descr="Icon&#10;&#10;Description automatically generated">
            <a:extLst>
              <a:ext uri="{FF2B5EF4-FFF2-40B4-BE49-F238E27FC236}">
                <a16:creationId xmlns:a16="http://schemas.microsoft.com/office/drawing/2014/main" id="{09EC41A0-D19E-BDD7-AD7A-94356B89A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5860" y="3545218"/>
            <a:ext cx="1339042" cy="1168659"/>
          </a:xfrm>
          <a:prstGeom prst="rect">
            <a:avLst/>
          </a:prstGeom>
        </p:spPr>
      </p:pic>
    </p:spTree>
    <p:extLst>
      <p:ext uri="{BB962C8B-B14F-4D97-AF65-F5344CB8AC3E}">
        <p14:creationId xmlns:p14="http://schemas.microsoft.com/office/powerpoint/2010/main" val="58102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EAC0916-2051-46B4-AF42-259DEC080187}"/>
              </a:ext>
            </a:extLst>
          </p:cNvPr>
          <p:cNvSpPr>
            <a:spLocks noGrp="1"/>
          </p:cNvSpPr>
          <p:nvPr>
            <p:ph type="title"/>
          </p:nvPr>
        </p:nvSpPr>
        <p:spPr>
          <a:xfrm>
            <a:off x="644705" y="611811"/>
            <a:ext cx="9354312" cy="539496"/>
          </a:xfrm>
        </p:spPr>
        <p:txBody>
          <a:bodyPr/>
          <a:lstStyle/>
          <a:p>
            <a:r>
              <a:rPr lang="nb-NO" b="1">
                <a:latin typeface="Shape Sans" panose="00000500000000000000" pitchFamily="2" charset="0"/>
              </a:rPr>
              <a:t>Energi</a:t>
            </a:r>
          </a:p>
        </p:txBody>
      </p:sp>
      <p:sp>
        <p:nvSpPr>
          <p:cNvPr id="10" name="TekstSylinder 9">
            <a:extLst>
              <a:ext uri="{FF2B5EF4-FFF2-40B4-BE49-F238E27FC236}">
                <a16:creationId xmlns:a16="http://schemas.microsoft.com/office/drawing/2014/main" id="{FF4CD92C-A369-4733-8D82-7932D2BCD130}"/>
              </a:ext>
            </a:extLst>
          </p:cNvPr>
          <p:cNvSpPr txBox="1"/>
          <p:nvPr/>
        </p:nvSpPr>
        <p:spPr>
          <a:xfrm>
            <a:off x="644705" y="1304593"/>
            <a:ext cx="6103176" cy="830997"/>
          </a:xfrm>
          <a:prstGeom prst="rect">
            <a:avLst/>
          </a:prstGeom>
          <a:noFill/>
        </p:spPr>
        <p:txBody>
          <a:bodyPr wrap="square" lIns="46800" rIns="46800" rtlCol="0">
            <a:spAutoFit/>
          </a:bodyPr>
          <a:lstStyle/>
          <a:p>
            <a:r>
              <a:rPr lang="nb-NO" sz="2400" b="1">
                <a:solidFill>
                  <a:schemeClr val="tx2"/>
                </a:solidFill>
                <a:latin typeface="Shape Sans" panose="00000500000000000000" pitchFamily="2" charset="0"/>
              </a:rPr>
              <a:t>Vi fortsetter energieffektiviseringen av byggene vi utvikler og bygger gjennom å: </a:t>
            </a:r>
          </a:p>
        </p:txBody>
      </p:sp>
      <p:sp>
        <p:nvSpPr>
          <p:cNvPr id="9" name="TekstSylinder 8">
            <a:extLst>
              <a:ext uri="{FF2B5EF4-FFF2-40B4-BE49-F238E27FC236}">
                <a16:creationId xmlns:a16="http://schemas.microsoft.com/office/drawing/2014/main" id="{508793FC-EA1A-45EB-AABB-69398E52772A}"/>
              </a:ext>
            </a:extLst>
          </p:cNvPr>
          <p:cNvSpPr txBox="1"/>
          <p:nvPr/>
        </p:nvSpPr>
        <p:spPr>
          <a:xfrm>
            <a:off x="557023" y="2288876"/>
            <a:ext cx="6595085" cy="3525965"/>
          </a:xfrm>
          <a:prstGeom prst="rect">
            <a:avLst/>
          </a:prstGeom>
          <a:noFill/>
        </p:spPr>
        <p:txBody>
          <a:bodyPr wrap="square" lIns="46800" rIns="46800" rtlCol="0">
            <a:spAutoFit/>
          </a:bodyPr>
          <a:lstStyle/>
          <a:p>
            <a:pPr marL="285750" indent="-285750">
              <a:lnSpc>
                <a:spcPct val="125000"/>
              </a:lnSpc>
              <a:buFont typeface="Arial" panose="020B0604020202020204" pitchFamily="34" charset="0"/>
              <a:buChar char="•"/>
            </a:pPr>
            <a:r>
              <a:rPr lang="nb-NO">
                <a:solidFill>
                  <a:schemeClr val="tx2"/>
                </a:solidFill>
                <a:latin typeface="Shape Sans" panose="00000500000000000000" pitchFamily="2" charset="0"/>
              </a:rPr>
              <a:t>videreutvikle kostnadseffektive og klimasmarte konsepter som vi tester gjennom pilotprosjekter.</a:t>
            </a:r>
          </a:p>
          <a:p>
            <a:pPr marL="285750" indent="-285750">
              <a:lnSpc>
                <a:spcPct val="125000"/>
              </a:lnSpc>
              <a:buFont typeface="Arial" panose="020B0604020202020204" pitchFamily="34" charset="0"/>
              <a:buChar char="•"/>
            </a:pPr>
            <a:r>
              <a:rPr lang="nb-NO">
                <a:solidFill>
                  <a:schemeClr val="tx2"/>
                </a:solidFill>
                <a:latin typeface="Shape Sans" panose="00000500000000000000" pitchFamily="2" charset="0"/>
              </a:rPr>
              <a:t>videreutvikle løsninger for null- og plussenergi bygg som hele virksomheten vår tar i bruk i nye prosjekter.</a:t>
            </a:r>
          </a:p>
          <a:p>
            <a:pPr marL="285750" indent="-285750">
              <a:lnSpc>
                <a:spcPct val="125000"/>
              </a:lnSpc>
              <a:buFont typeface="Arial" panose="020B0604020202020204" pitchFamily="34" charset="0"/>
              <a:buChar char="•"/>
            </a:pPr>
            <a:r>
              <a:rPr lang="nb-NO">
                <a:solidFill>
                  <a:schemeClr val="tx2"/>
                </a:solidFill>
                <a:latin typeface="Shape Sans" panose="00000500000000000000" pitchFamily="2" charset="0"/>
              </a:rPr>
              <a:t>være sentral i utviklingen av løsninger for lokal utveksling av fornybar energi i nabolag.</a:t>
            </a:r>
          </a:p>
          <a:p>
            <a:pPr marL="285750" indent="-285750">
              <a:lnSpc>
                <a:spcPct val="125000"/>
              </a:lnSpc>
              <a:buFont typeface="Arial" panose="020B0604020202020204" pitchFamily="34" charset="0"/>
              <a:buChar char="•"/>
            </a:pPr>
            <a:r>
              <a:rPr lang="nb-NO">
                <a:solidFill>
                  <a:schemeClr val="tx2"/>
                </a:solidFill>
                <a:latin typeface="Shape Sans" panose="00000500000000000000" pitchFamily="2" charset="0"/>
              </a:rPr>
              <a:t>være sentral i videreutviklingen av Powerhouse Paris </a:t>
            </a:r>
            <a:r>
              <a:rPr lang="nb-NO" err="1">
                <a:solidFill>
                  <a:schemeClr val="tx2"/>
                </a:solidFill>
                <a:latin typeface="Shape Sans" panose="00000500000000000000" pitchFamily="2" charset="0"/>
              </a:rPr>
              <a:t>Proof</a:t>
            </a:r>
            <a:r>
              <a:rPr lang="nb-NO">
                <a:solidFill>
                  <a:schemeClr val="tx2"/>
                </a:solidFill>
                <a:latin typeface="Shape Sans" panose="00000500000000000000" pitchFamily="2" charset="0"/>
              </a:rPr>
              <a:t>-konseptet.</a:t>
            </a:r>
          </a:p>
          <a:p>
            <a:pPr marL="285750" indent="-285750">
              <a:lnSpc>
                <a:spcPct val="125000"/>
              </a:lnSpc>
              <a:buFont typeface="Arial" panose="020B0604020202020204" pitchFamily="34" charset="0"/>
              <a:buChar char="•"/>
            </a:pPr>
            <a:r>
              <a:rPr lang="nb-NO">
                <a:solidFill>
                  <a:schemeClr val="tx2"/>
                </a:solidFill>
                <a:latin typeface="Shape Sans" panose="00000500000000000000" pitchFamily="2" charset="0"/>
              </a:rPr>
              <a:t>inkludere energibruk på bygge- og anleggsplassene våre i energikonseptene.</a:t>
            </a:r>
          </a:p>
        </p:txBody>
      </p:sp>
      <p:sp>
        <p:nvSpPr>
          <p:cNvPr id="7" name="Plassholder for bunntekst 6">
            <a:extLst>
              <a:ext uri="{FF2B5EF4-FFF2-40B4-BE49-F238E27FC236}">
                <a16:creationId xmlns:a16="http://schemas.microsoft.com/office/drawing/2014/main" id="{56080B55-7373-4A6C-8287-CC2F27A3281F}"/>
              </a:ext>
            </a:extLst>
          </p:cNvPr>
          <p:cNvSpPr>
            <a:spLocks noGrp="1"/>
          </p:cNvSpPr>
          <p:nvPr>
            <p:ph type="ftr" sz="quarter" idx="11"/>
          </p:nvPr>
        </p:nvSpPr>
        <p:spPr/>
        <p:txBody>
          <a:bodyPr/>
          <a:lstStyle/>
          <a:p>
            <a:r>
              <a:rPr lang="nb-NO"/>
              <a:t>Skanskas klimaveikart</a:t>
            </a:r>
          </a:p>
        </p:txBody>
      </p:sp>
      <p:pic>
        <p:nvPicPr>
          <p:cNvPr id="13" name="Bilde 12">
            <a:extLst>
              <a:ext uri="{FF2B5EF4-FFF2-40B4-BE49-F238E27FC236}">
                <a16:creationId xmlns:a16="http://schemas.microsoft.com/office/drawing/2014/main" id="{0B933C38-02BA-4D15-A822-857653778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01" y="6457950"/>
            <a:ext cx="586772" cy="90226"/>
          </a:xfrm>
          <a:prstGeom prst="rect">
            <a:avLst/>
          </a:prstGeom>
        </p:spPr>
      </p:pic>
      <p:pic>
        <p:nvPicPr>
          <p:cNvPr id="2" name="Bilde 29" descr="Icon&#10;&#10;Description automatically generated">
            <a:extLst>
              <a:ext uri="{FF2B5EF4-FFF2-40B4-BE49-F238E27FC236}">
                <a16:creationId xmlns:a16="http://schemas.microsoft.com/office/drawing/2014/main" id="{19E85740-FB16-50FA-2EB0-25E818701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530" y="2038509"/>
            <a:ext cx="2803272" cy="2784836"/>
          </a:xfrm>
          <a:prstGeom prst="rect">
            <a:avLst/>
          </a:prstGeom>
        </p:spPr>
      </p:pic>
    </p:spTree>
    <p:extLst>
      <p:ext uri="{BB962C8B-B14F-4D97-AF65-F5344CB8AC3E}">
        <p14:creationId xmlns:p14="http://schemas.microsoft.com/office/powerpoint/2010/main" val="1103411885"/>
      </p:ext>
    </p:extLst>
  </p:cSld>
  <p:clrMapOvr>
    <a:masterClrMapping/>
  </p:clrMapOvr>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BA98BD1A-ED6C-4855-BDB0-29C9CE62E9EB}"/>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1D694C5C-D615-4694-933E-21D9249BA89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D30EE03EA3E914ABFE3A2D57296EFCE" ma:contentTypeVersion="12" ma:contentTypeDescription="Opprett et nytt dokument." ma:contentTypeScope="" ma:versionID="77debbf3037422a519e0bd66fb422c56">
  <xsd:schema xmlns:xsd="http://www.w3.org/2001/XMLSchema" xmlns:xs="http://www.w3.org/2001/XMLSchema" xmlns:p="http://schemas.microsoft.com/office/2006/metadata/properties" xmlns:ns2="8e5d1568-c61c-4b14-a690-95c2e4b44ce7" xmlns:ns3="72a7ee3f-87bd-400a-a740-7b9895ee334e" targetNamespace="http://schemas.microsoft.com/office/2006/metadata/properties" ma:root="true" ma:fieldsID="b23739693224bb1a866ec3df1509fc45" ns2:_="" ns3:_="">
    <xsd:import namespace="8e5d1568-c61c-4b14-a690-95c2e4b44ce7"/>
    <xsd:import namespace="72a7ee3f-87bd-400a-a740-7b9895ee33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d1568-c61c-4b14-a690-95c2e4b44ce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d0bda4c2-1b3c-4157-9475-c4a1721058bc}" ma:internalName="TaxCatchAll" ma:showField="CatchAllData" ma:web="8e5d1568-c61c-4b14-a690-95c2e4b44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a7ee3f-87bd-400a-a740-7b9895ee33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2a7ee3f-87bd-400a-a740-7b9895ee334e">
      <Terms xmlns="http://schemas.microsoft.com/office/infopath/2007/PartnerControls"/>
    </lcf76f155ced4ddcb4097134ff3c332f>
    <TaxCatchAll xmlns="8e5d1568-c61c-4b14-a690-95c2e4b44ce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64C75-4804-4158-8589-739F65DA7C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5d1568-c61c-4b14-a690-95c2e4b44ce7"/>
    <ds:schemaRef ds:uri="72a7ee3f-87bd-400a-a740-7b9895ee33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884B0E-06AE-4F80-A334-E25357554CDB}">
  <ds:schemaRefs>
    <ds:schemaRef ds:uri="72a7ee3f-87bd-400a-a740-7b9895ee334e"/>
    <ds:schemaRef ds:uri="8e5d1568-c61c-4b14-a690-95c2e4b44c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CFA957C-777F-4FD7-9EB5-D62DC9C20F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Skanska presentasjonsmal NO - 2021</Template>
  <Application>Microsoft Office PowerPoint</Application>
  <PresentationFormat>Widescreen</PresentationFormat>
  <Slides>27</Slides>
  <Notes>3</Notes>
  <HiddenSlides>0</HiddenSlides>
  <ScaleCrop>false</ScaleCrop>
  <HeadingPairs>
    <vt:vector size="4" baseType="variant">
      <vt:variant>
        <vt:lpstr>Tema</vt:lpstr>
      </vt:variant>
      <vt:variant>
        <vt:i4>2</vt:i4>
      </vt:variant>
      <vt:variant>
        <vt:lpstr>Lysbildetitler</vt:lpstr>
      </vt:variant>
      <vt:variant>
        <vt:i4>27</vt:i4>
      </vt:variant>
    </vt:vector>
  </HeadingPairs>
  <TitlesOfParts>
    <vt:vector size="29" baseType="lpstr">
      <vt:lpstr>Skanska Gray (Presentation)</vt:lpstr>
      <vt:lpstr>Skanska White (Documentation)</vt:lpstr>
      <vt:lpstr>PowerPoint-presentasjon</vt:lpstr>
      <vt:lpstr>PowerPoint-presentasjon</vt:lpstr>
      <vt:lpstr>PowerPoint-presentasjon</vt:lpstr>
      <vt:lpstr>PowerPoint-presentasjon</vt:lpstr>
      <vt:lpstr>Vi støtter opp om Parisavtalen og flere av FNs bærekraftsmål</vt:lpstr>
      <vt:lpstr>Potensialet vårt for å kutte klimagassutslipp er enormt</vt:lpstr>
      <vt:lpstr>Det ligger enorme muligheter  i grønn verdiskapning</vt:lpstr>
      <vt:lpstr>Våre fem fokusområder</vt:lpstr>
      <vt:lpstr>Energi</vt:lpstr>
      <vt:lpstr>Powerhouse Brattørkaia bruker 88% mindre energi enn et standard nybygg</vt:lpstr>
      <vt:lpstr>Materialressurser</vt:lpstr>
      <vt:lpstr>PowerPoint-presentasjon</vt:lpstr>
      <vt:lpstr>Sirkulær økonomi</vt:lpstr>
      <vt:lpstr>27 betonghulldekker fra det gamle Regjeringskvartalet har fått nytt liv og ombrukes på Oslos nye storbylegevakt </vt:lpstr>
      <vt:lpstr>Maskiner og transport</vt:lpstr>
      <vt:lpstr>PowerPoint-presentasjon</vt:lpstr>
      <vt:lpstr>Arealbruksendringer</vt:lpstr>
      <vt:lpstr>På Songa kraftverk tilbakeførte vi 30 mål med gresstorv da arbeidet vårt var avsluttet</vt:lpstr>
      <vt:lpstr>Vi har plukket ut fire muliggjørere som vil hjelpe oss med å nå lykkes med nå målene våre</vt:lpstr>
      <vt:lpstr>Kompetanse og FoU</vt:lpstr>
      <vt:lpstr>PowerPoint-presentasjon</vt:lpstr>
      <vt:lpstr>Måling, styring og dokumentasjon</vt:lpstr>
      <vt:lpstr>Powerhouse Paris Proof-konseptet gjør det mulig for oss å  styre mot målene i Parisavtalen</vt:lpstr>
      <vt:lpstr>Strategiske partnerskap</vt:lpstr>
      <vt:lpstr>Powerhouse-samarbeidet har bidratt til å styrke vår posisjon som den ledende grønne prosjektutvikleren og entreprenøren</vt:lpstr>
      <vt:lpstr>Kommunikasjon</vt:lpstr>
      <vt:lpstr>Vi må fortelle historiene om de gode prosjektene og flinke folkene våre som inspirerer oss til å ta bærekraftige valg</vt:lpstr>
    </vt:vector>
  </TitlesOfParts>
  <Company>Skanska Norge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Walle, Mikkel Halvorsen</dc:creator>
  <cp:revision>3</cp:revision>
  <dcterms:created xsi:type="dcterms:W3CDTF">2022-01-11T13:49:54Z</dcterms:created>
  <dcterms:modified xsi:type="dcterms:W3CDTF">2024-01-10T12:20:39Z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0x010100CD30EE03EA3E914ABFE3A2D57296EFCE</vt:lpwstr>
  </property>
</Properties>
</file>