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169_5FF56BA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86A1334_7C76443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19"/>
  </p:notesMasterIdLst>
  <p:sldIdLst>
    <p:sldId id="141169469" r:id="rId6"/>
    <p:sldId id="106848" r:id="rId7"/>
    <p:sldId id="344" r:id="rId8"/>
    <p:sldId id="141169470" r:id="rId9"/>
    <p:sldId id="2147471513" r:id="rId10"/>
    <p:sldId id="106860" r:id="rId11"/>
    <p:sldId id="106857" r:id="rId12"/>
    <p:sldId id="141169463" r:id="rId13"/>
    <p:sldId id="141169464" r:id="rId14"/>
    <p:sldId id="141169465" r:id="rId15"/>
    <p:sldId id="141169460" r:id="rId16"/>
    <p:sldId id="141169459" r:id="rId17"/>
    <p:sldId id="118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5F617-544E-F264-2ED0-A14461564AB2}" name="Christopher Griffiths" initials="CG" userId="Christopher Griffith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1341E-F61D-1C56-ACF9-3C62581FDD98}" v="3" dt="2023-10-17T08:17:51.570"/>
    <p1510:client id="{A4736BB9-5222-4EF3-AA21-0608A56FF1EC}" v="8" dt="2023-10-17T08:33:19.04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2766" y="132"/>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z, Pablo" userId="668985b0-316c-4575-ba7d-7f1ef1b2a0d3" providerId="ADAL" clId="{A4736BB9-5222-4EF3-AA21-0608A56FF1EC}"/>
    <pc:docChg chg="undo custSel addSld delSld modSld">
      <pc:chgData name="Gonzalez, Pablo" userId="668985b0-316c-4575-ba7d-7f1ef1b2a0d3" providerId="ADAL" clId="{A4736BB9-5222-4EF3-AA21-0608A56FF1EC}" dt="2023-10-17T08:33:51.025" v="26" actId="478"/>
      <pc:docMkLst>
        <pc:docMk/>
      </pc:docMkLst>
      <pc:sldChg chg="add del modNotesTx">
        <pc:chgData name="Gonzalez, Pablo" userId="668985b0-316c-4575-ba7d-7f1ef1b2a0d3" providerId="ADAL" clId="{A4736BB9-5222-4EF3-AA21-0608A56FF1EC}" dt="2023-10-17T08:29:16.035" v="15" actId="47"/>
        <pc:sldMkLst>
          <pc:docMk/>
          <pc:sldMk cId="316545283" sldId="106849"/>
        </pc:sldMkLst>
      </pc:sldChg>
      <pc:sldChg chg="del">
        <pc:chgData name="Gonzalez, Pablo" userId="668985b0-316c-4575-ba7d-7f1ef1b2a0d3" providerId="ADAL" clId="{A4736BB9-5222-4EF3-AA21-0608A56FF1EC}" dt="2023-10-17T08:29:02.368" v="13" actId="47"/>
        <pc:sldMkLst>
          <pc:docMk/>
          <pc:sldMk cId="565787617" sldId="106970"/>
        </pc:sldMkLst>
      </pc:sldChg>
      <pc:sldChg chg="del">
        <pc:chgData name="Gonzalez, Pablo" userId="668985b0-316c-4575-ba7d-7f1ef1b2a0d3" providerId="ADAL" clId="{A4736BB9-5222-4EF3-AA21-0608A56FF1EC}" dt="2023-10-17T08:33:42.516" v="25" actId="47"/>
        <pc:sldMkLst>
          <pc:docMk/>
          <pc:sldMk cId="3043116376" sldId="141169468"/>
        </pc:sldMkLst>
      </pc:sldChg>
      <pc:sldChg chg="addSp delSp add mod modNotesTx">
        <pc:chgData name="Gonzalez, Pablo" userId="668985b0-316c-4575-ba7d-7f1ef1b2a0d3" providerId="ADAL" clId="{A4736BB9-5222-4EF3-AA21-0608A56FF1EC}" dt="2023-10-17T08:32:25.994" v="19" actId="22"/>
        <pc:sldMkLst>
          <pc:docMk/>
          <pc:sldMk cId="2043958385" sldId="141169470"/>
        </pc:sldMkLst>
        <pc:spChg chg="add del">
          <ac:chgData name="Gonzalez, Pablo" userId="668985b0-316c-4575-ba7d-7f1ef1b2a0d3" providerId="ADAL" clId="{A4736BB9-5222-4EF3-AA21-0608A56FF1EC}" dt="2023-10-17T08:32:22.154" v="17" actId="22"/>
          <ac:spMkLst>
            <pc:docMk/>
            <pc:sldMk cId="2043958385" sldId="141169470"/>
            <ac:spMk id="10" creationId="{8BBE6935-F142-8161-BAA9-E39D3E9FBC56}"/>
          </ac:spMkLst>
        </pc:spChg>
        <pc:spChg chg="add del">
          <ac:chgData name="Gonzalez, Pablo" userId="668985b0-316c-4575-ba7d-7f1ef1b2a0d3" providerId="ADAL" clId="{A4736BB9-5222-4EF3-AA21-0608A56FF1EC}" dt="2023-10-17T08:32:25.994" v="19" actId="22"/>
          <ac:spMkLst>
            <pc:docMk/>
            <pc:sldMk cId="2043958385" sldId="141169470"/>
            <ac:spMk id="12" creationId="{5FF123B6-D7DA-DEE3-8226-B5AAE3232E47}"/>
          </ac:spMkLst>
        </pc:spChg>
      </pc:sldChg>
      <pc:sldChg chg="addSp delSp modSp add mod modNotesTx">
        <pc:chgData name="Gonzalez, Pablo" userId="668985b0-316c-4575-ba7d-7f1ef1b2a0d3" providerId="ADAL" clId="{A4736BB9-5222-4EF3-AA21-0608A56FF1EC}" dt="2023-10-17T08:33:51.025" v="26" actId="478"/>
        <pc:sldMkLst>
          <pc:docMk/>
          <pc:sldMk cId="1930364690" sldId="2147471513"/>
        </pc:sldMkLst>
        <pc:spChg chg="del">
          <ac:chgData name="Gonzalez, Pablo" userId="668985b0-316c-4575-ba7d-7f1ef1b2a0d3" providerId="ADAL" clId="{A4736BB9-5222-4EF3-AA21-0608A56FF1EC}" dt="2023-10-17T08:33:51.025" v="26" actId="478"/>
          <ac:spMkLst>
            <pc:docMk/>
            <pc:sldMk cId="1930364690" sldId="2147471513"/>
            <ac:spMk id="18" creationId="{E9C1EEF8-D508-4822-93DC-6474652523BA}"/>
          </ac:spMkLst>
        </pc:spChg>
        <pc:picChg chg="add mod">
          <ac:chgData name="Gonzalez, Pablo" userId="668985b0-316c-4575-ba7d-7f1ef1b2a0d3" providerId="ADAL" clId="{A4736BB9-5222-4EF3-AA21-0608A56FF1EC}" dt="2023-10-17T08:33:22.144" v="24" actId="1076"/>
          <ac:picMkLst>
            <pc:docMk/>
            <pc:sldMk cId="1930364690" sldId="2147471513"/>
            <ac:picMk id="6" creationId="{0C92B7A4-0C53-9584-BE87-CC4980EFB899}"/>
          </ac:picMkLst>
        </pc:picChg>
      </pc:sldChg>
    </pc:docChg>
  </pc:docChgLst>
  <pc:docChgLst>
    <pc:chgData name="Lekanger, Randi Andersen" userId="5237dbb6-94e3-4ff5-bab9-13b6c74fa03e" providerId="ADAL" clId="{FD2B0EBE-9600-479B-B5E4-82BDAA42B85C}"/>
    <pc:docChg chg="custSel delSld modSld">
      <pc:chgData name="Lekanger, Randi Andersen" userId="5237dbb6-94e3-4ff5-bab9-13b6c74fa03e" providerId="ADAL" clId="{FD2B0EBE-9600-479B-B5E4-82BDAA42B85C}" dt="2022-09-09T10:31:59.389" v="186"/>
      <pc:docMkLst>
        <pc:docMk/>
      </pc:docMkLst>
      <pc:sldChg chg="del">
        <pc:chgData name="Lekanger, Randi Andersen" userId="5237dbb6-94e3-4ff5-bab9-13b6c74fa03e" providerId="ADAL" clId="{FD2B0EBE-9600-479B-B5E4-82BDAA42B85C}" dt="2022-09-09T09:56:54.363" v="1" actId="47"/>
        <pc:sldMkLst>
          <pc:docMk/>
          <pc:sldMk cId="2639977068" sldId="346"/>
        </pc:sldMkLst>
      </pc:sldChg>
      <pc:sldChg chg="del">
        <pc:chgData name="Lekanger, Randi Andersen" userId="5237dbb6-94e3-4ff5-bab9-13b6c74fa03e" providerId="ADAL" clId="{FD2B0EBE-9600-479B-B5E4-82BDAA42B85C}" dt="2022-09-09T09:56:54.933" v="2" actId="47"/>
        <pc:sldMkLst>
          <pc:docMk/>
          <pc:sldMk cId="2817203454" sldId="349"/>
        </pc:sldMkLst>
      </pc:sldChg>
      <pc:sldChg chg="modNotesTx">
        <pc:chgData name="Lekanger, Randi Andersen" userId="5237dbb6-94e3-4ff5-bab9-13b6c74fa03e" providerId="ADAL" clId="{FD2B0EBE-9600-479B-B5E4-82BDAA42B85C}" dt="2022-09-09T09:59:40.133" v="179" actId="20577"/>
        <pc:sldMkLst>
          <pc:docMk/>
          <pc:sldMk cId="3562026540" sldId="106848"/>
        </pc:sldMkLst>
      </pc:sldChg>
      <pc:sldChg chg="modNotesTx">
        <pc:chgData name="Lekanger, Randi Andersen" userId="5237dbb6-94e3-4ff5-bab9-13b6c74fa03e" providerId="ADAL" clId="{FD2B0EBE-9600-479B-B5E4-82BDAA42B85C}" dt="2022-09-09T10:02:37.581" v="181"/>
        <pc:sldMkLst>
          <pc:docMk/>
          <pc:sldMk cId="1609919405" sldId="106857"/>
        </pc:sldMkLst>
      </pc:sldChg>
      <pc:sldChg chg="modNotesTx">
        <pc:chgData name="Lekanger, Randi Andersen" userId="5237dbb6-94e3-4ff5-bab9-13b6c74fa03e" providerId="ADAL" clId="{FD2B0EBE-9600-479B-B5E4-82BDAA42B85C}" dt="2022-09-09T09:59:53.830" v="180"/>
        <pc:sldMkLst>
          <pc:docMk/>
          <pc:sldMk cId="1444046627" sldId="106860"/>
        </pc:sldMkLst>
      </pc:sldChg>
      <pc:sldChg chg="modNotesTx">
        <pc:chgData name="Lekanger, Randi Andersen" userId="5237dbb6-94e3-4ff5-bab9-13b6c74fa03e" providerId="ADAL" clId="{FD2B0EBE-9600-479B-B5E4-82BDAA42B85C}" dt="2022-09-09T10:31:59.389" v="186"/>
        <pc:sldMkLst>
          <pc:docMk/>
          <pc:sldMk cId="3422277922" sldId="141169459"/>
        </pc:sldMkLst>
      </pc:sldChg>
      <pc:sldChg chg="modNotesTx">
        <pc:chgData name="Lekanger, Randi Andersen" userId="5237dbb6-94e3-4ff5-bab9-13b6c74fa03e" providerId="ADAL" clId="{FD2B0EBE-9600-479B-B5E4-82BDAA42B85C}" dt="2022-09-09T10:31:33.622" v="185"/>
        <pc:sldMkLst>
          <pc:docMk/>
          <pc:sldMk cId="2088125503" sldId="141169460"/>
        </pc:sldMkLst>
      </pc:sldChg>
      <pc:sldChg chg="modNotesTx">
        <pc:chgData name="Lekanger, Randi Andersen" userId="5237dbb6-94e3-4ff5-bab9-13b6c74fa03e" providerId="ADAL" clId="{FD2B0EBE-9600-479B-B5E4-82BDAA42B85C}" dt="2022-09-09T10:03:00.748" v="182"/>
        <pc:sldMkLst>
          <pc:docMk/>
          <pc:sldMk cId="3074373291" sldId="141169463"/>
        </pc:sldMkLst>
      </pc:sldChg>
      <pc:sldChg chg="modNotesTx">
        <pc:chgData name="Lekanger, Randi Andersen" userId="5237dbb6-94e3-4ff5-bab9-13b6c74fa03e" providerId="ADAL" clId="{FD2B0EBE-9600-479B-B5E4-82BDAA42B85C}" dt="2022-09-09T10:30:25.519" v="183"/>
        <pc:sldMkLst>
          <pc:docMk/>
          <pc:sldMk cId="2108704874" sldId="141169464"/>
        </pc:sldMkLst>
      </pc:sldChg>
      <pc:sldChg chg="modNotesTx">
        <pc:chgData name="Lekanger, Randi Andersen" userId="5237dbb6-94e3-4ff5-bab9-13b6c74fa03e" providerId="ADAL" clId="{FD2B0EBE-9600-479B-B5E4-82BDAA42B85C}" dt="2022-09-09T10:31:01.811" v="184"/>
        <pc:sldMkLst>
          <pc:docMk/>
          <pc:sldMk cId="4070369097" sldId="141169465"/>
        </pc:sldMkLst>
      </pc:sldChg>
      <pc:sldChg chg="del">
        <pc:chgData name="Lekanger, Randi Andersen" userId="5237dbb6-94e3-4ff5-bab9-13b6c74fa03e" providerId="ADAL" clId="{FD2B0EBE-9600-479B-B5E4-82BDAA42B85C}" dt="2022-09-09T09:56:53.617" v="0" actId="47"/>
        <pc:sldMkLst>
          <pc:docMk/>
          <pc:sldMk cId="1659398552" sldId="141169466"/>
        </pc:sldMkLst>
      </pc:sldChg>
      <pc:sldChg chg="modNotesTx">
        <pc:chgData name="Lekanger, Randi Andersen" userId="5237dbb6-94e3-4ff5-bab9-13b6c74fa03e" providerId="ADAL" clId="{FD2B0EBE-9600-479B-B5E4-82BDAA42B85C}" dt="2022-09-09T09:58:25.077" v="3"/>
        <pc:sldMkLst>
          <pc:docMk/>
          <pc:sldMk cId="974714242" sldId="141169469"/>
        </pc:sldMkLst>
      </pc:sldChg>
      <pc:sldMasterChg chg="delSldLayout">
        <pc:chgData name="Lekanger, Randi Andersen" userId="5237dbb6-94e3-4ff5-bab9-13b6c74fa03e" providerId="ADAL" clId="{FD2B0EBE-9600-479B-B5E4-82BDAA42B85C}" dt="2022-09-09T09:56:54.933" v="2" actId="47"/>
        <pc:sldMasterMkLst>
          <pc:docMk/>
          <pc:sldMasterMk cId="2733114217" sldId="2147483648"/>
        </pc:sldMasterMkLst>
        <pc:sldLayoutChg chg="del">
          <pc:chgData name="Lekanger, Randi Andersen" userId="5237dbb6-94e3-4ff5-bab9-13b6c74fa03e" providerId="ADAL" clId="{FD2B0EBE-9600-479B-B5E4-82BDAA42B85C}" dt="2022-09-09T09:56:54.933" v="2" actId="47"/>
          <pc:sldLayoutMkLst>
            <pc:docMk/>
            <pc:sldMasterMk cId="2733114217" sldId="2147483648"/>
            <pc:sldLayoutMk cId="3513619400" sldId="2147483736"/>
          </pc:sldLayoutMkLst>
        </pc:sldLayoutChg>
        <pc:sldLayoutChg chg="del">
          <pc:chgData name="Lekanger, Randi Andersen" userId="5237dbb6-94e3-4ff5-bab9-13b6c74fa03e" providerId="ADAL" clId="{FD2B0EBE-9600-479B-B5E4-82BDAA42B85C}" dt="2022-09-09T09:56:54.363" v="1" actId="47"/>
          <pc:sldLayoutMkLst>
            <pc:docMk/>
            <pc:sldMasterMk cId="2733114217" sldId="2147483648"/>
            <pc:sldLayoutMk cId="664073838" sldId="2147483737"/>
          </pc:sldLayoutMkLst>
        </pc:sldLayoutChg>
      </pc:sldMasterChg>
    </pc:docChg>
  </pc:docChgLst>
  <pc:docChgLst>
    <pc:chgData name="Gonzalez, Pablo" userId="S::pablo.gonzalez@skanska.no::668985b0-316c-4575-ba7d-7f1ef1b2a0d3" providerId="AD" clId="Web-{0B91341E-F61D-1C56-ACF9-3C62581FDD98}"/>
    <pc:docChg chg="modSld">
      <pc:chgData name="Gonzalez, Pablo" userId="S::pablo.gonzalez@skanska.no::668985b0-316c-4575-ba7d-7f1ef1b2a0d3" providerId="AD" clId="Web-{0B91341E-F61D-1C56-ACF9-3C62581FDD98}" dt="2023-10-17T08:17:51.570" v="1"/>
      <pc:docMkLst>
        <pc:docMk/>
      </pc:docMkLst>
      <pc:sldChg chg="addSp delSp modSp">
        <pc:chgData name="Gonzalez, Pablo" userId="S::pablo.gonzalez@skanska.no::668985b0-316c-4575-ba7d-7f1ef1b2a0d3" providerId="AD" clId="Web-{0B91341E-F61D-1C56-ACF9-3C62581FDD98}" dt="2023-10-17T08:17:51.570" v="1"/>
        <pc:sldMkLst>
          <pc:docMk/>
          <pc:sldMk cId="2277971938" sldId="344"/>
        </pc:sldMkLst>
        <pc:picChg chg="add del mod">
          <ac:chgData name="Gonzalez, Pablo" userId="S::pablo.gonzalez@skanska.no::668985b0-316c-4575-ba7d-7f1ef1b2a0d3" providerId="AD" clId="Web-{0B91341E-F61D-1C56-ACF9-3C62581FDD98}" dt="2023-10-17T08:17:51.570" v="1"/>
          <ac:picMkLst>
            <pc:docMk/>
            <pc:sldMk cId="2277971938" sldId="344"/>
            <ac:picMk id="3" creationId="{4C6BD11D-65BA-0223-4834-19F033F62A1E}"/>
          </ac:picMkLst>
        </pc:picChg>
      </pc:sldChg>
    </pc:docChg>
  </pc:docChgLst>
  <pc:docChgLst>
    <pc:chgData name="Lekanger, Randi Andersen" userId="5237dbb6-94e3-4ff5-bab9-13b6c74fa03e" providerId="ADAL" clId="{59AFB4F8-BA81-42DC-87DF-D43BF8077B09}"/>
    <pc:docChg chg="custSel modSld">
      <pc:chgData name="Lekanger, Randi Andersen" userId="5237dbb6-94e3-4ff5-bab9-13b6c74fa03e" providerId="ADAL" clId="{59AFB4F8-BA81-42DC-87DF-D43BF8077B09}" dt="2022-10-14T08:55:30.670" v="11" actId="20577"/>
      <pc:docMkLst>
        <pc:docMk/>
      </pc:docMkLst>
      <pc:sldChg chg="addSp delSp modSp mod modNotesTx">
        <pc:chgData name="Lekanger, Randi Andersen" userId="5237dbb6-94e3-4ff5-bab9-13b6c74fa03e" providerId="ADAL" clId="{59AFB4F8-BA81-42DC-87DF-D43BF8077B09}" dt="2022-10-14T08:55:30.670" v="11" actId="20577"/>
        <pc:sldMkLst>
          <pc:docMk/>
          <pc:sldMk cId="565787617" sldId="106970"/>
        </pc:sldMkLst>
        <pc:spChg chg="add del mod">
          <ac:chgData name="Lekanger, Randi Andersen" userId="5237dbb6-94e3-4ff5-bab9-13b6c74fa03e" providerId="ADAL" clId="{59AFB4F8-BA81-42DC-87DF-D43BF8077B09}" dt="2022-10-14T08:55:02.231" v="5" actId="478"/>
          <ac:spMkLst>
            <pc:docMk/>
            <pc:sldMk cId="565787617" sldId="106970"/>
            <ac:spMk id="4" creationId="{2DDA6E02-95ED-5D8B-087D-09CDDE0ED36D}"/>
          </ac:spMkLst>
        </pc:spChg>
        <pc:spChg chg="mod">
          <ac:chgData name="Lekanger, Randi Andersen" userId="5237dbb6-94e3-4ff5-bab9-13b6c74fa03e" providerId="ADAL" clId="{59AFB4F8-BA81-42DC-87DF-D43BF8077B09}" dt="2022-10-14T08:55:07.386" v="7" actId="1076"/>
          <ac:spMkLst>
            <pc:docMk/>
            <pc:sldMk cId="565787617" sldId="106970"/>
            <ac:spMk id="6" creationId="{8EA6B972-98BC-DA1F-FCF8-D3118F5DF848}"/>
          </ac:spMkLst>
        </pc:spChg>
        <pc:graphicFrameChg chg="add del mod">
          <ac:chgData name="Lekanger, Randi Andersen" userId="5237dbb6-94e3-4ff5-bab9-13b6c74fa03e" providerId="ADAL" clId="{59AFB4F8-BA81-42DC-87DF-D43BF8077B09}" dt="2022-10-14T08:54:49.510" v="2"/>
          <ac:graphicFrameMkLst>
            <pc:docMk/>
            <pc:sldMk cId="565787617" sldId="106970"/>
            <ac:graphicFrameMk id="5" creationId="{F405B3CD-2BBE-DC8B-8A1A-CFF712BCB271}"/>
          </ac:graphicFrameMkLst>
        </pc:graphicFrameChg>
        <pc:graphicFrameChg chg="add mod">
          <ac:chgData name="Lekanger, Randi Andersen" userId="5237dbb6-94e3-4ff5-bab9-13b6c74fa03e" providerId="ADAL" clId="{59AFB4F8-BA81-42DC-87DF-D43BF8077B09}" dt="2022-10-14T08:55:05.865" v="6" actId="14100"/>
          <ac:graphicFrameMkLst>
            <pc:docMk/>
            <pc:sldMk cId="565787617" sldId="106970"/>
            <ac:graphicFrameMk id="7" creationId="{E3A0D8DE-7199-D207-5888-85A7242DEF81}"/>
          </ac:graphicFrameMkLst>
        </pc:graphicFrameChg>
        <pc:picChg chg="del">
          <ac:chgData name="Lekanger, Randi Andersen" userId="5237dbb6-94e3-4ff5-bab9-13b6c74fa03e" providerId="ADAL" clId="{59AFB4F8-BA81-42DC-87DF-D43BF8077B09}" dt="2022-10-14T08:54:42.843" v="0" actId="478"/>
          <ac:picMkLst>
            <pc:docMk/>
            <pc:sldMk cId="565787617" sldId="106970"/>
            <ac:picMk id="9" creationId="{5596F250-D28C-327C-DC7A-AA8F120EB8F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kanska.sharepoint.com/sites/NO-se062002-adm/Shared%20Documents/General/01.%20Kurs,%20presentasjoner,%20foredrag/Skanskas%20klimaveikart%20-%20illustrasjoner/Kopi%20av%20Sope%201%20%202%20Skanska%20Norway%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onzalezp\Downloads\Climate%20dashboard%20Norwa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onzalezp\Downloads\Climate%20dashboard%20Norwa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3509172164290273"/>
          <c:y val="1.737591789790321E-3"/>
          <c:w val="0.52501156274384619"/>
          <c:h val="0.81848712731133333"/>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layout>
        <c:manualLayout>
          <c:xMode val="edge"/>
          <c:yMode val="edge"/>
          <c:x val="1.4055686713337609E-2"/>
          <c:y val="0.91821840676707123"/>
          <c:w val="0.8999999054172283"/>
          <c:h val="7.6643958830988818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Shape Sans" panose="00000500000000000000" pitchFamily="50" charset="0"/>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03306893473644"/>
          <c:y val="6.9684998969792702E-2"/>
          <c:w val="0.45793386213052711"/>
          <c:h val="0.7267261628212328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8645355022636521"/>
          <c:y val="0.8176887599702628"/>
          <c:w val="0.4279890764758702"/>
          <c:h val="0.1700874666192636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7B5-4BCE-ADFA-966C9852AAB1}"/>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37B5-4BCE-ADFA-966C9852AAB1}"/>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37B5-4BCE-ADFA-966C9852AAB1}"/>
              </c:ext>
            </c:extLst>
          </c:dPt>
          <c:dLbls>
            <c:dLbl>
              <c:idx val="1"/>
              <c:layout>
                <c:manualLayout>
                  <c:x val="-0.20678332374332506"/>
                  <c:y val="1.6095451985967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B5-4BCE-ADFA-966C9852AAB1}"/>
                </c:ext>
              </c:extLst>
            </c:dLbl>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lt1"/>
                    </a:solidFill>
                    <a:latin typeface="Shape Sans" panose="00000500000000000000" pitchFamily="50"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'Norway - Climate Dashboard'!$A$2:$A$4</c:f>
              <c:strCache>
                <c:ptCount val="3"/>
                <c:pt idx="0">
                  <c:v>Scope 1 (drivstoff)</c:v>
                </c:pt>
                <c:pt idx="1">
                  <c:v>Scope 2 (bruk av strøm)</c:v>
                </c:pt>
                <c:pt idx="2">
                  <c:v>Scope 3 (materialer)</c:v>
                </c:pt>
              </c:strCache>
            </c:strRef>
          </c:cat>
          <c:val>
            <c:numRef>
              <c:f>'Norway - Climate Dashboard'!$C$2:$C$4</c:f>
              <c:numCache>
                <c:formatCode>0.0\ %</c:formatCode>
                <c:ptCount val="3"/>
                <c:pt idx="0">
                  <c:v>0.2963495691467003</c:v>
                </c:pt>
                <c:pt idx="1">
                  <c:v>3.8619167717528374E-3</c:v>
                </c:pt>
                <c:pt idx="2">
                  <c:v>0.69978851408154685</c:v>
                </c:pt>
              </c:numCache>
            </c:numRef>
          </c:val>
          <c:extLst>
            <c:ext xmlns:c16="http://schemas.microsoft.com/office/drawing/2014/chart" uri="{C3380CC4-5D6E-409C-BE32-E72D297353CC}">
              <c16:uniqueId val="{00000006-37B5-4BCE-ADFA-966C9852AA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rgbClr val="002060"/>
              </a:solidFill>
              <a:latin typeface="Shape Sans" panose="000005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10-4B7D-B647-CFC34646D2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10-4B7D-B647-CFC34646D2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10-4B7D-B647-CFC34646D289}"/>
              </c:ext>
            </c:extLst>
          </c:dPt>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lt1"/>
                    </a:solidFill>
                    <a:latin typeface="Shape Sans" panose="00000500000000000000" pitchFamily="50"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'Norway - Climate Dashboard'!$B$37:$B$39</c:f>
              <c:strCache>
                <c:ptCount val="3"/>
                <c:pt idx="0">
                  <c:v>Stål</c:v>
                </c:pt>
                <c:pt idx="1">
                  <c:v>Betong</c:v>
                </c:pt>
                <c:pt idx="2">
                  <c:v>Øvrige materialer</c:v>
                </c:pt>
              </c:strCache>
            </c:strRef>
          </c:cat>
          <c:val>
            <c:numRef>
              <c:f>'Norway - Climate Dashboard'!$C$37:$C$39</c:f>
              <c:numCache>
                <c:formatCode>0%</c:formatCode>
                <c:ptCount val="3"/>
                <c:pt idx="0">
                  <c:v>0.19428740368100461</c:v>
                </c:pt>
                <c:pt idx="1">
                  <c:v>0.66793199245403434</c:v>
                </c:pt>
                <c:pt idx="2">
                  <c:v>0.13778060386496113</c:v>
                </c:pt>
              </c:numCache>
            </c:numRef>
          </c:val>
          <c:extLst>
            <c:ext xmlns:c16="http://schemas.microsoft.com/office/drawing/2014/chart" uri="{C3380CC4-5D6E-409C-BE32-E72D297353CC}">
              <c16:uniqueId val="{00000006-E310-4B7D-B647-CFC34646D28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rgbClr val="002060"/>
              </a:solidFill>
              <a:latin typeface="Shape Sans" panose="000005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73416615605414E-2"/>
          <c:y val="3.992353977154451E-2"/>
          <c:w val="0.82366733477279652"/>
          <c:h val="0.69264427254362226"/>
        </c:manualLayout>
      </c:layout>
      <c:barChart>
        <c:barDir val="col"/>
        <c:grouping val="stacked"/>
        <c:varyColors val="0"/>
        <c:ser>
          <c:idx val="0"/>
          <c:order val="0"/>
          <c:tx>
            <c:strRef>
              <c:f>Sheet1!$B$1</c:f>
              <c:strCache>
                <c:ptCount val="1"/>
                <c:pt idx="0">
                  <c:v>Group Scope 1</c:v>
                </c:pt>
              </c:strCache>
            </c:strRef>
          </c:tx>
          <c:spPr>
            <a:solidFill>
              <a:schemeClr val="accent1"/>
            </a:solidFill>
            <a:ln>
              <a:noFill/>
            </a:ln>
            <a:effectLst/>
          </c:spPr>
          <c:invertIfNegative val="0"/>
          <c:cat>
            <c:numRef>
              <c:f>Sheet1!$A$2:$A$17</c:f>
              <c:numCache>
                <c:formatCode>General</c:formatCode>
                <c:ptCount val="16"/>
                <c:pt idx="0">
                  <c:v>2015</c:v>
                </c:pt>
                <c:pt idx="1">
                  <c:v>2016</c:v>
                </c:pt>
                <c:pt idx="2">
                  <c:v>2017</c:v>
                </c:pt>
                <c:pt idx="3">
                  <c:v>2018</c:v>
                </c:pt>
                <c:pt idx="4">
                  <c:v>2019</c:v>
                </c:pt>
                <c:pt idx="5">
                  <c:v>2020</c:v>
                </c:pt>
                <c:pt idx="6">
                  <c:v>2021</c:v>
                </c:pt>
                <c:pt idx="7">
                  <c:v>2022</c:v>
                </c:pt>
                <c:pt idx="15">
                  <c:v>2030</c:v>
                </c:pt>
              </c:numCache>
            </c:numRef>
          </c:cat>
          <c:val>
            <c:numRef>
              <c:f>Sheet1!$B$2:$B$17</c:f>
              <c:numCache>
                <c:formatCode>_-* #\ ##0_-;\-* #\ ##0_-;_-* "-"??_-;_-@_-</c:formatCode>
                <c:ptCount val="16"/>
                <c:pt idx="0">
                  <c:v>322325</c:v>
                </c:pt>
                <c:pt idx="1">
                  <c:v>312800</c:v>
                </c:pt>
                <c:pt idx="2">
                  <c:v>275537</c:v>
                </c:pt>
                <c:pt idx="3">
                  <c:v>275173</c:v>
                </c:pt>
                <c:pt idx="4">
                  <c:v>212609</c:v>
                </c:pt>
                <c:pt idx="5">
                  <c:v>193020</c:v>
                </c:pt>
                <c:pt idx="6">
                  <c:v>194139</c:v>
                </c:pt>
                <c:pt idx="7">
                  <c:v>161850</c:v>
                </c:pt>
              </c:numCache>
            </c:numRef>
          </c:val>
          <c:extLst>
            <c:ext xmlns:c16="http://schemas.microsoft.com/office/drawing/2014/chart" uri="{C3380CC4-5D6E-409C-BE32-E72D297353CC}">
              <c16:uniqueId val="{00000000-44B1-4CDA-8A37-EF434A330B0F}"/>
            </c:ext>
          </c:extLst>
        </c:ser>
        <c:ser>
          <c:idx val="1"/>
          <c:order val="1"/>
          <c:tx>
            <c:strRef>
              <c:f>Sheet1!$C$1</c:f>
              <c:strCache>
                <c:ptCount val="1"/>
                <c:pt idx="0">
                  <c:v>Group Scope 2</c:v>
                </c:pt>
              </c:strCache>
            </c:strRef>
          </c:tx>
          <c:spPr>
            <a:solidFill>
              <a:schemeClr val="accent2"/>
            </a:solidFill>
            <a:ln>
              <a:noFill/>
            </a:ln>
            <a:effectLst/>
          </c:spPr>
          <c:invertIfNegative val="0"/>
          <c:cat>
            <c:numRef>
              <c:f>Sheet1!$A$2:$A$17</c:f>
              <c:numCache>
                <c:formatCode>General</c:formatCode>
                <c:ptCount val="16"/>
                <c:pt idx="0">
                  <c:v>2015</c:v>
                </c:pt>
                <c:pt idx="1">
                  <c:v>2016</c:v>
                </c:pt>
                <c:pt idx="2">
                  <c:v>2017</c:v>
                </c:pt>
                <c:pt idx="3">
                  <c:v>2018</c:v>
                </c:pt>
                <c:pt idx="4">
                  <c:v>2019</c:v>
                </c:pt>
                <c:pt idx="5">
                  <c:v>2020</c:v>
                </c:pt>
                <c:pt idx="6">
                  <c:v>2021</c:v>
                </c:pt>
                <c:pt idx="7">
                  <c:v>2022</c:v>
                </c:pt>
                <c:pt idx="15">
                  <c:v>2030</c:v>
                </c:pt>
              </c:numCache>
            </c:numRef>
          </c:cat>
          <c:val>
            <c:numRef>
              <c:f>Sheet1!$C$2:$C$17</c:f>
              <c:numCache>
                <c:formatCode>_-* #\ ##0_-;\-* #\ ##0_-;_-* "-"??_-;_-@_-</c:formatCode>
                <c:ptCount val="16"/>
                <c:pt idx="0">
                  <c:v>80334</c:v>
                </c:pt>
                <c:pt idx="1">
                  <c:v>73300</c:v>
                </c:pt>
                <c:pt idx="2">
                  <c:v>71389</c:v>
                </c:pt>
                <c:pt idx="3">
                  <c:v>57187</c:v>
                </c:pt>
                <c:pt idx="4">
                  <c:v>78069</c:v>
                </c:pt>
                <c:pt idx="5">
                  <c:v>71575</c:v>
                </c:pt>
                <c:pt idx="6">
                  <c:v>21609</c:v>
                </c:pt>
                <c:pt idx="7">
                  <c:v>17580</c:v>
                </c:pt>
              </c:numCache>
            </c:numRef>
          </c:val>
          <c:extLst>
            <c:ext xmlns:c16="http://schemas.microsoft.com/office/drawing/2014/chart" uri="{C3380CC4-5D6E-409C-BE32-E72D297353CC}">
              <c16:uniqueId val="{00000001-44B1-4CDA-8A37-EF434A330B0F}"/>
            </c:ext>
          </c:extLst>
        </c:ser>
        <c:dLbls>
          <c:showLegendKey val="0"/>
          <c:showVal val="0"/>
          <c:showCatName val="0"/>
          <c:showSerName val="0"/>
          <c:showPercent val="0"/>
          <c:showBubbleSize val="0"/>
        </c:dLbls>
        <c:gapWidth val="55"/>
        <c:overlap val="100"/>
        <c:axId val="790671832"/>
        <c:axId val="790677080"/>
      </c:barChart>
      <c:lineChart>
        <c:grouping val="standard"/>
        <c:varyColors val="0"/>
        <c:ser>
          <c:idx val="3"/>
          <c:order val="3"/>
          <c:tx>
            <c:strRef>
              <c:f>Sheet1!$E$1</c:f>
              <c:strCache>
                <c:ptCount val="1"/>
                <c:pt idx="0">
                  <c:v>70% target line</c:v>
                </c:pt>
              </c:strCache>
            </c:strRef>
          </c:tx>
          <c:spPr>
            <a:ln w="28575" cap="rnd">
              <a:solidFill>
                <a:schemeClr val="accent3"/>
              </a:solidFill>
              <a:round/>
            </a:ln>
            <a:effectLst/>
          </c:spPr>
          <c:marker>
            <c:symbol val="none"/>
          </c:marker>
          <c:cat>
            <c:numRef>
              <c:f>Sheet1!$A$2:$A$17</c:f>
              <c:numCache>
                <c:formatCode>General</c:formatCode>
                <c:ptCount val="16"/>
                <c:pt idx="0">
                  <c:v>2015</c:v>
                </c:pt>
                <c:pt idx="1">
                  <c:v>2016</c:v>
                </c:pt>
                <c:pt idx="2">
                  <c:v>2017</c:v>
                </c:pt>
                <c:pt idx="3">
                  <c:v>2018</c:v>
                </c:pt>
                <c:pt idx="4">
                  <c:v>2019</c:v>
                </c:pt>
                <c:pt idx="5">
                  <c:v>2020</c:v>
                </c:pt>
                <c:pt idx="6">
                  <c:v>2021</c:v>
                </c:pt>
                <c:pt idx="7">
                  <c:v>2022</c:v>
                </c:pt>
                <c:pt idx="15">
                  <c:v>2030</c:v>
                </c:pt>
              </c:numCache>
            </c:numRef>
          </c:cat>
          <c:val>
            <c:numRef>
              <c:f>Sheet1!$E$2:$E$17</c:f>
              <c:numCache>
                <c:formatCode>_-* #\ ##0_-;\-* #\ ##0_-;_-* "-"??_-;_-@_-</c:formatCode>
                <c:ptCount val="16"/>
                <c:pt idx="0">
                  <c:v>120798</c:v>
                </c:pt>
                <c:pt idx="1">
                  <c:v>120798</c:v>
                </c:pt>
                <c:pt idx="2">
                  <c:v>120798</c:v>
                </c:pt>
                <c:pt idx="3">
                  <c:v>120798</c:v>
                </c:pt>
                <c:pt idx="4">
                  <c:v>120798</c:v>
                </c:pt>
                <c:pt idx="5">
                  <c:v>120798</c:v>
                </c:pt>
                <c:pt idx="6">
                  <c:v>120798</c:v>
                </c:pt>
                <c:pt idx="7">
                  <c:v>120798</c:v>
                </c:pt>
                <c:pt idx="8">
                  <c:v>120798</c:v>
                </c:pt>
                <c:pt idx="9">
                  <c:v>120798</c:v>
                </c:pt>
                <c:pt idx="10">
                  <c:v>120798</c:v>
                </c:pt>
                <c:pt idx="11">
                  <c:v>120798</c:v>
                </c:pt>
                <c:pt idx="12">
                  <c:v>120798</c:v>
                </c:pt>
                <c:pt idx="13">
                  <c:v>120798</c:v>
                </c:pt>
                <c:pt idx="14">
                  <c:v>120798</c:v>
                </c:pt>
                <c:pt idx="15">
                  <c:v>120798</c:v>
                </c:pt>
              </c:numCache>
            </c:numRef>
          </c:val>
          <c:smooth val="0"/>
          <c:extLst>
            <c:ext xmlns:c16="http://schemas.microsoft.com/office/drawing/2014/chart" uri="{C3380CC4-5D6E-409C-BE32-E72D297353CC}">
              <c16:uniqueId val="{00000002-44B1-4CDA-8A37-EF434A330B0F}"/>
            </c:ext>
          </c:extLst>
        </c:ser>
        <c:ser>
          <c:idx val="4"/>
          <c:order val="4"/>
          <c:tx>
            <c:strRef>
              <c:f>Sheet1!$F$1</c:f>
              <c:strCache>
                <c:ptCount val="1"/>
                <c:pt idx="0">
                  <c:v>Targeted Emission Reduction</c:v>
                </c:pt>
              </c:strCache>
            </c:strRef>
          </c:tx>
          <c:spPr>
            <a:ln w="28575" cap="rnd">
              <a:solidFill>
                <a:schemeClr val="tx2"/>
              </a:solidFill>
              <a:prstDash val="dash"/>
              <a:round/>
            </a:ln>
            <a:effectLst/>
          </c:spPr>
          <c:marker>
            <c:symbol val="none"/>
          </c:marker>
          <c:cat>
            <c:numRef>
              <c:f>Sheet1!$A$2:$A$17</c:f>
              <c:numCache>
                <c:formatCode>General</c:formatCode>
                <c:ptCount val="16"/>
                <c:pt idx="0">
                  <c:v>2015</c:v>
                </c:pt>
                <c:pt idx="1">
                  <c:v>2016</c:v>
                </c:pt>
                <c:pt idx="2">
                  <c:v>2017</c:v>
                </c:pt>
                <c:pt idx="3">
                  <c:v>2018</c:v>
                </c:pt>
                <c:pt idx="4">
                  <c:v>2019</c:v>
                </c:pt>
                <c:pt idx="5">
                  <c:v>2020</c:v>
                </c:pt>
                <c:pt idx="6">
                  <c:v>2021</c:v>
                </c:pt>
                <c:pt idx="7">
                  <c:v>2022</c:v>
                </c:pt>
                <c:pt idx="15">
                  <c:v>2030</c:v>
                </c:pt>
              </c:numCache>
            </c:numRef>
          </c:cat>
          <c:val>
            <c:numRef>
              <c:f>Sheet1!$F$2:$F$17</c:f>
              <c:numCache>
                <c:formatCode>_-* #\ ##0_-;\-* #\ ##0_-;_-* "-"??_-;_-@_-</c:formatCode>
                <c:ptCount val="16"/>
                <c:pt idx="0">
                  <c:v>402659</c:v>
                </c:pt>
                <c:pt idx="1">
                  <c:v>383868.24666666664</c:v>
                </c:pt>
                <c:pt idx="2">
                  <c:v>365077.49333333329</c:v>
                </c:pt>
                <c:pt idx="3">
                  <c:v>346286.73999999993</c:v>
                </c:pt>
                <c:pt idx="4">
                  <c:v>327495.98666666658</c:v>
                </c:pt>
                <c:pt idx="5">
                  <c:v>308705.23333333322</c:v>
                </c:pt>
                <c:pt idx="6">
                  <c:v>289914.47999999986</c:v>
                </c:pt>
                <c:pt idx="7">
                  <c:v>271123.72666666651</c:v>
                </c:pt>
                <c:pt idx="8">
                  <c:v>252332.97333333318</c:v>
                </c:pt>
                <c:pt idx="9">
                  <c:v>233542.21999999986</c:v>
                </c:pt>
                <c:pt idx="10">
                  <c:v>214751.46666666653</c:v>
                </c:pt>
                <c:pt idx="11">
                  <c:v>195960.7133333332</c:v>
                </c:pt>
                <c:pt idx="12">
                  <c:v>177169.95999999988</c:v>
                </c:pt>
                <c:pt idx="13">
                  <c:v>158379.20666666655</c:v>
                </c:pt>
                <c:pt idx="14">
                  <c:v>139588.45333333322</c:v>
                </c:pt>
                <c:pt idx="15">
                  <c:v>120797.7</c:v>
                </c:pt>
              </c:numCache>
            </c:numRef>
          </c:val>
          <c:smooth val="0"/>
          <c:extLst>
            <c:ext xmlns:c16="http://schemas.microsoft.com/office/drawing/2014/chart" uri="{C3380CC4-5D6E-409C-BE32-E72D297353CC}">
              <c16:uniqueId val="{00000003-44B1-4CDA-8A37-EF434A330B0F}"/>
            </c:ext>
          </c:extLst>
        </c:ser>
        <c:dLbls>
          <c:showLegendKey val="0"/>
          <c:showVal val="0"/>
          <c:showCatName val="0"/>
          <c:showSerName val="0"/>
          <c:showPercent val="0"/>
          <c:showBubbleSize val="0"/>
        </c:dLbls>
        <c:marker val="1"/>
        <c:smooth val="0"/>
        <c:axId val="790671832"/>
        <c:axId val="790677080"/>
      </c:lineChart>
      <c:lineChart>
        <c:grouping val="standard"/>
        <c:varyColors val="0"/>
        <c:ser>
          <c:idx val="2"/>
          <c:order val="2"/>
          <c:tx>
            <c:strRef>
              <c:f>Sheet1!$D$1</c:f>
              <c:strCache>
                <c:ptCount val="1"/>
                <c:pt idx="0">
                  <c:v>Intensity (total emissions/MSEK revenue)</c:v>
                </c:pt>
              </c:strCache>
            </c:strRef>
          </c:tx>
          <c:spPr>
            <a:ln w="28575" cap="rnd">
              <a:solidFill>
                <a:schemeClr val="accent4">
                  <a:lumMod val="60000"/>
                  <a:lumOff val="40000"/>
                </a:schemeClr>
              </a:solidFill>
              <a:round/>
            </a:ln>
            <a:effectLst/>
          </c:spPr>
          <c:marker>
            <c:symbol val="none"/>
          </c:marker>
          <c:cat>
            <c:numRef>
              <c:f>Sheet1!$A$2:$A$17</c:f>
              <c:numCache>
                <c:formatCode>General</c:formatCode>
                <c:ptCount val="16"/>
                <c:pt idx="0">
                  <c:v>2015</c:v>
                </c:pt>
                <c:pt idx="1">
                  <c:v>2016</c:v>
                </c:pt>
                <c:pt idx="2">
                  <c:v>2017</c:v>
                </c:pt>
                <c:pt idx="3">
                  <c:v>2018</c:v>
                </c:pt>
                <c:pt idx="4">
                  <c:v>2019</c:v>
                </c:pt>
                <c:pt idx="5">
                  <c:v>2020</c:v>
                </c:pt>
                <c:pt idx="6">
                  <c:v>2021</c:v>
                </c:pt>
                <c:pt idx="7">
                  <c:v>2022</c:v>
                </c:pt>
                <c:pt idx="15">
                  <c:v>2030</c:v>
                </c:pt>
              </c:numCache>
            </c:numRef>
          </c:cat>
          <c:val>
            <c:numRef>
              <c:f>Sheet1!$D$2:$D$17</c:f>
              <c:numCache>
                <c:formatCode>_(* #,##0.00_);_(* \(#,##0.00\);_(* "-"??_);_(@_)</c:formatCode>
                <c:ptCount val="16"/>
                <c:pt idx="0">
                  <c:v>2.6</c:v>
                </c:pt>
                <c:pt idx="1">
                  <c:v>2.5499999999999998</c:v>
                </c:pt>
                <c:pt idx="2">
                  <c:v>2.16</c:v>
                </c:pt>
                <c:pt idx="3">
                  <c:v>1.95</c:v>
                </c:pt>
                <c:pt idx="4">
                  <c:v>1.64</c:v>
                </c:pt>
                <c:pt idx="5">
                  <c:v>1.67</c:v>
                </c:pt>
                <c:pt idx="6">
                  <c:v>1.46</c:v>
                </c:pt>
                <c:pt idx="7">
                  <c:v>1.1103204168265244</c:v>
                </c:pt>
              </c:numCache>
            </c:numRef>
          </c:val>
          <c:smooth val="0"/>
          <c:extLst>
            <c:ext xmlns:c16="http://schemas.microsoft.com/office/drawing/2014/chart" uri="{C3380CC4-5D6E-409C-BE32-E72D297353CC}">
              <c16:uniqueId val="{00000004-44B1-4CDA-8A37-EF434A330B0F}"/>
            </c:ext>
          </c:extLst>
        </c:ser>
        <c:dLbls>
          <c:showLegendKey val="0"/>
          <c:showVal val="0"/>
          <c:showCatName val="0"/>
          <c:showSerName val="0"/>
          <c:showPercent val="0"/>
          <c:showBubbleSize val="0"/>
        </c:dLbls>
        <c:marker val="1"/>
        <c:smooth val="0"/>
        <c:axId val="790682000"/>
        <c:axId val="790681672"/>
      </c:lineChart>
      <c:catAx>
        <c:axId val="790671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crossAx val="790677080"/>
        <c:crosses val="autoZero"/>
        <c:auto val="1"/>
        <c:lblAlgn val="ctr"/>
        <c:lblOffset val="100"/>
        <c:noMultiLvlLbl val="0"/>
      </c:catAx>
      <c:valAx>
        <c:axId val="790677080"/>
        <c:scaling>
          <c:orientation val="minMax"/>
          <c:max val="4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r>
                  <a:rPr lang="en-US" sz="800" err="1">
                    <a:solidFill>
                      <a:schemeClr val="tx2"/>
                    </a:solidFill>
                    <a:latin typeface="Shape Sans" panose="00000500000000000000" pitchFamily="50" charset="0"/>
                  </a:rPr>
                  <a:t>Tonnes</a:t>
                </a:r>
                <a:r>
                  <a:rPr lang="en-US" sz="800">
                    <a:solidFill>
                      <a:schemeClr val="tx2"/>
                    </a:solidFill>
                    <a:latin typeface="Shape Sans" panose="00000500000000000000" pitchFamily="50" charset="0"/>
                  </a:rPr>
                  <a:t> CO</a:t>
                </a:r>
                <a:r>
                  <a:rPr lang="en-US" sz="800" baseline="-25000">
                    <a:solidFill>
                      <a:schemeClr val="tx2"/>
                    </a:solidFill>
                    <a:latin typeface="Shape Sans" panose="00000500000000000000" pitchFamily="50" charset="0"/>
                  </a:rPr>
                  <a:t>2</a:t>
                </a:r>
                <a:r>
                  <a:rPr lang="en-US" sz="800">
                    <a:solidFill>
                      <a:schemeClr val="tx2"/>
                    </a:solidFill>
                    <a:latin typeface="Shape Sans" panose="00000500000000000000" pitchFamily="50" charset="0"/>
                  </a:rPr>
                  <a:t>e (thousands)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crossAx val="790671832"/>
        <c:crosses val="autoZero"/>
        <c:crossBetween val="between"/>
        <c:dispUnits>
          <c:builtInUnit val="thousands"/>
        </c:dispUnits>
      </c:valAx>
      <c:valAx>
        <c:axId val="790681672"/>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r>
                  <a:rPr lang="en-US" sz="800">
                    <a:solidFill>
                      <a:schemeClr val="tx2"/>
                    </a:solidFill>
                    <a:latin typeface="Shape Sans" panose="00000500000000000000" pitchFamily="50" charset="0"/>
                  </a:rPr>
                  <a:t>Intensity (total emissions/MSEK revenue)</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crossAx val="790682000"/>
        <c:crosses val="max"/>
        <c:crossBetween val="between"/>
        <c:majorUnit val="1"/>
      </c:valAx>
      <c:catAx>
        <c:axId val="790682000"/>
        <c:scaling>
          <c:orientation val="minMax"/>
        </c:scaling>
        <c:delete val="1"/>
        <c:axPos val="b"/>
        <c:numFmt formatCode="General" sourceLinked="1"/>
        <c:majorTickMark val="out"/>
        <c:minorTickMark val="none"/>
        <c:tickLblPos val="nextTo"/>
        <c:crossAx val="790681672"/>
        <c:crosses val="autoZero"/>
        <c:auto val="1"/>
        <c:lblAlgn val="ctr"/>
        <c:lblOffset val="100"/>
        <c:noMultiLvlLbl val="0"/>
      </c:catAx>
      <c:spPr>
        <a:noFill/>
        <a:ln>
          <a:noFill/>
        </a:ln>
        <a:effectLst/>
      </c:spPr>
    </c:plotArea>
    <c:legend>
      <c:legendPos val="b"/>
      <c:layout>
        <c:manualLayout>
          <c:xMode val="edge"/>
          <c:yMode val="edge"/>
          <c:x val="6.6129689493537092E-2"/>
          <c:y val="0.84087286156504015"/>
          <c:w val="0.75292009375916247"/>
          <c:h val="0.1591271384349599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Shape Sans" panose="000005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A169_5FF56BAD.xml><?xml version="1.0" encoding="utf-8"?>
<p188:cmLst xmlns:a="http://schemas.openxmlformats.org/drawingml/2006/main" xmlns:r="http://schemas.openxmlformats.org/officeDocument/2006/relationships" xmlns:p188="http://schemas.microsoft.com/office/powerpoint/2018/8/main">
  <p188:cm id="{0D75690B-5565-4E41-AEC9-AFC30CA918AE}" authorId="{4E95F617-544E-F264-2ED0-A14461564AB2}" created="2022-08-19T11:30:50.891">
    <ac:deMkLst xmlns:ac="http://schemas.microsoft.com/office/drawing/2013/main/command">
      <pc:docMk xmlns:pc="http://schemas.microsoft.com/office/powerpoint/2013/main/command"/>
      <pc:sldMk xmlns:pc="http://schemas.microsoft.com/office/powerpoint/2013/main/command" cId="1609919405" sldId="106857"/>
      <ac:spMk id="3" creationId="{2A9B0AAF-7B18-AD91-DA4E-3C3905E6BC7B}"/>
    </ac:deMkLst>
    <p188:txBody>
      <a:bodyPr/>
      <a:lstStyle/>
      <a:p>
        <a:r>
          <a:rPr lang="nb-NO"/>
          <a:t>Aktiv overskrift</a:t>
        </a:r>
      </a:p>
    </p188:txBody>
  </p188:cm>
</p188:cmLst>
</file>

<file path=ppt/comments/modernComment_86A1334_7C76443F.xml><?xml version="1.0" encoding="utf-8"?>
<p188:cmLst xmlns:a="http://schemas.openxmlformats.org/drawingml/2006/main" xmlns:r="http://schemas.openxmlformats.org/officeDocument/2006/relationships" xmlns:p188="http://schemas.microsoft.com/office/powerpoint/2018/8/main">
  <p188:cm id="{976865B7-3A84-4576-A5FA-DD3FCDB23077}" authorId="{4E95F617-544E-F264-2ED0-A14461564AB2}" created="2022-08-19T11:30:50.891">
    <ac:deMkLst xmlns:ac="http://schemas.microsoft.com/office/drawing/2013/main/command">
      <pc:docMk xmlns:pc="http://schemas.microsoft.com/office/powerpoint/2013/main/command"/>
      <pc:sldMk xmlns:pc="http://schemas.microsoft.com/office/powerpoint/2013/main/command" cId="2088125503" sldId="141169460"/>
      <ac:spMk id="3" creationId="{2A9B0AAF-7B18-AD91-DA4E-3C3905E6BC7B}"/>
    </ac:deMkLst>
    <p188:txBody>
      <a:bodyPr/>
      <a:lstStyle/>
      <a:p>
        <a:r>
          <a:rPr lang="nb-NO"/>
          <a:t>Aktiv overskrift</a:t>
        </a:r>
      </a:p>
    </p188:txBody>
  </p188:cm>
</p188:cmLst>
</file>

<file path=ppt/drawings/drawing1.xml><?xml version="1.0" encoding="utf-8"?>
<c:userShapes xmlns:c="http://schemas.openxmlformats.org/drawingml/2006/chart">
  <cdr:relSizeAnchor xmlns:cdr="http://schemas.openxmlformats.org/drawingml/2006/chartDrawing">
    <cdr:from>
      <cdr:x>0.42765</cdr:x>
      <cdr:y>0.47912</cdr:y>
    </cdr:from>
    <cdr:to>
      <cdr:x>0.50207</cdr:x>
      <cdr:y>0.51976</cdr:y>
    </cdr:to>
    <cdr:sp macro="" textlink="">
      <cdr:nvSpPr>
        <cdr:cNvPr id="2" name="TextBox 33">
          <a:extLst xmlns:a="http://schemas.openxmlformats.org/drawingml/2006/main">
            <a:ext uri="{FF2B5EF4-FFF2-40B4-BE49-F238E27FC236}">
              <a16:creationId xmlns:a16="http://schemas.microsoft.com/office/drawing/2014/main" id="{F38D205C-D972-74DB-AE42-FA38FF8874D3}"/>
            </a:ext>
          </a:extLst>
        </cdr:cNvPr>
        <cdr:cNvSpPr txBox="1"/>
      </cdr:nvSpPr>
      <cdr:spPr>
        <a:xfrm xmlns:a="http://schemas.openxmlformats.org/drawingml/2006/main">
          <a:off x="2402274" y="1269819"/>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1.1</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0.37469</cdr:x>
      <cdr:y>0.43023</cdr:y>
    </cdr:from>
    <cdr:to>
      <cdr:x>0.44911</cdr:x>
      <cdr:y>0.47088</cdr:y>
    </cdr:to>
    <cdr:sp macro="" textlink="">
      <cdr:nvSpPr>
        <cdr:cNvPr id="3" name="TextBox 33">
          <a:extLst xmlns:a="http://schemas.openxmlformats.org/drawingml/2006/main">
            <a:ext uri="{FF2B5EF4-FFF2-40B4-BE49-F238E27FC236}">
              <a16:creationId xmlns:a16="http://schemas.microsoft.com/office/drawing/2014/main" id="{3EB3B5AE-971F-B64B-5FD7-E71448635DAA}"/>
            </a:ext>
          </a:extLst>
        </cdr:cNvPr>
        <cdr:cNvSpPr txBox="1"/>
      </cdr:nvSpPr>
      <cdr:spPr>
        <a:xfrm xmlns:a="http://schemas.openxmlformats.org/drawingml/2006/main">
          <a:off x="2104746" y="1140247"/>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1.5</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0.32264</cdr:x>
      <cdr:y>0.36323</cdr:y>
    </cdr:from>
    <cdr:to>
      <cdr:x>0.39706</cdr:x>
      <cdr:y>0.40387</cdr:y>
    </cdr:to>
    <cdr:sp macro="" textlink="">
      <cdr:nvSpPr>
        <cdr:cNvPr id="4" name="TextBox 33">
          <a:extLst xmlns:a="http://schemas.openxmlformats.org/drawingml/2006/main">
            <a:ext uri="{FF2B5EF4-FFF2-40B4-BE49-F238E27FC236}">
              <a16:creationId xmlns:a16="http://schemas.microsoft.com/office/drawing/2014/main" id="{132DD0CA-EDEF-41BA-0CA3-F5C3B9A1B8C3}"/>
            </a:ext>
          </a:extLst>
        </cdr:cNvPr>
        <cdr:cNvSpPr txBox="1"/>
      </cdr:nvSpPr>
      <cdr:spPr>
        <a:xfrm xmlns:a="http://schemas.openxmlformats.org/drawingml/2006/main">
          <a:off x="1812375" y="962669"/>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1.7</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0.27348</cdr:x>
      <cdr:y>0.36506</cdr:y>
    </cdr:from>
    <cdr:to>
      <cdr:x>0.3479</cdr:x>
      <cdr:y>0.40571</cdr:y>
    </cdr:to>
    <cdr:sp macro="" textlink="">
      <cdr:nvSpPr>
        <cdr:cNvPr id="5" name="TextBox 33">
          <a:extLst xmlns:a="http://schemas.openxmlformats.org/drawingml/2006/main">
            <a:ext uri="{FF2B5EF4-FFF2-40B4-BE49-F238E27FC236}">
              <a16:creationId xmlns:a16="http://schemas.microsoft.com/office/drawing/2014/main" id="{483FC9BB-ACD4-F784-78CA-EA215A3C04F0}"/>
            </a:ext>
          </a:extLst>
        </cdr:cNvPr>
        <cdr:cNvSpPr txBox="1"/>
      </cdr:nvSpPr>
      <cdr:spPr>
        <a:xfrm xmlns:a="http://schemas.openxmlformats.org/drawingml/2006/main">
          <a:off x="1536226" y="967533"/>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1.6</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0.22163</cdr:x>
      <cdr:y>0.30119</cdr:y>
    </cdr:from>
    <cdr:to>
      <cdr:x>0.29605</cdr:x>
      <cdr:y>0.34184</cdr:y>
    </cdr:to>
    <cdr:sp macro="" textlink="">
      <cdr:nvSpPr>
        <cdr:cNvPr id="6" name="TextBox 33">
          <a:extLst xmlns:a="http://schemas.openxmlformats.org/drawingml/2006/main">
            <a:ext uri="{FF2B5EF4-FFF2-40B4-BE49-F238E27FC236}">
              <a16:creationId xmlns:a16="http://schemas.microsoft.com/office/drawing/2014/main" id="{B0A5B0DA-A0E7-E4B0-1B5D-4108C39F0C68}"/>
            </a:ext>
          </a:extLst>
        </cdr:cNvPr>
        <cdr:cNvSpPr txBox="1"/>
      </cdr:nvSpPr>
      <cdr:spPr>
        <a:xfrm xmlns:a="http://schemas.openxmlformats.org/drawingml/2006/main">
          <a:off x="1244956" y="798255"/>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rPr>
            <a:t>2.0</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0.1706</cdr:x>
      <cdr:y>0.25244</cdr:y>
    </cdr:from>
    <cdr:to>
      <cdr:x>0.24502</cdr:x>
      <cdr:y>0.29309</cdr:y>
    </cdr:to>
    <cdr:sp macro="" textlink="">
      <cdr:nvSpPr>
        <cdr:cNvPr id="7" name="TextBox 33">
          <a:extLst xmlns:a="http://schemas.openxmlformats.org/drawingml/2006/main">
            <a:ext uri="{FF2B5EF4-FFF2-40B4-BE49-F238E27FC236}">
              <a16:creationId xmlns:a16="http://schemas.microsoft.com/office/drawing/2014/main" id="{0C8FF2E0-9223-3E1B-FA40-696BF539315B}"/>
            </a:ext>
          </a:extLst>
        </cdr:cNvPr>
        <cdr:cNvSpPr txBox="1"/>
      </cdr:nvSpPr>
      <cdr:spPr>
        <a:xfrm xmlns:a="http://schemas.openxmlformats.org/drawingml/2006/main">
          <a:off x="958320" y="669054"/>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2.2</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0.11858</cdr:x>
      <cdr:y>0.17618</cdr:y>
    </cdr:from>
    <cdr:to>
      <cdr:x>0.193</cdr:x>
      <cdr:y>0.21682</cdr:y>
    </cdr:to>
    <cdr:sp macro="" textlink="">
      <cdr:nvSpPr>
        <cdr:cNvPr id="8" name="TextBox 33">
          <a:extLst xmlns:a="http://schemas.openxmlformats.org/drawingml/2006/main">
            <a:ext uri="{FF2B5EF4-FFF2-40B4-BE49-F238E27FC236}">
              <a16:creationId xmlns:a16="http://schemas.microsoft.com/office/drawing/2014/main" id="{0C10C85C-262F-49E2-9C50-4FD99BF77689}"/>
            </a:ext>
          </a:extLst>
        </cdr:cNvPr>
        <cdr:cNvSpPr txBox="1"/>
      </cdr:nvSpPr>
      <cdr:spPr>
        <a:xfrm xmlns:a="http://schemas.openxmlformats.org/drawingml/2006/main">
          <a:off x="666092" y="466920"/>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2.6</a:t>
          </a:r>
          <a:endParaRPr lang="en-US" sz="800" kern="1200" dirty="0">
            <a:solidFill>
              <a:srgbClr val="FFFFFF"/>
            </a:solidFill>
            <a:latin typeface="Shape Sans" panose="00000500000000000000" pitchFamily="50" charset="0"/>
            <a:ea typeface="+mn-ea"/>
            <a:cs typeface="+mn-cs"/>
          </a:endParaRPr>
        </a:p>
      </cdr:txBody>
    </cdr:sp>
  </cdr:relSizeAnchor>
  <cdr:relSizeAnchor xmlns:cdr="http://schemas.openxmlformats.org/drawingml/2006/chartDrawing">
    <cdr:from>
      <cdr:x>0.06727</cdr:x>
      <cdr:y>0.146</cdr:y>
    </cdr:from>
    <cdr:to>
      <cdr:x>0.14169</cdr:x>
      <cdr:y>0.18664</cdr:y>
    </cdr:to>
    <cdr:sp macro="" textlink="">
      <cdr:nvSpPr>
        <cdr:cNvPr id="9" name="TextBox 33">
          <a:extLst xmlns:a="http://schemas.openxmlformats.org/drawingml/2006/main">
            <a:ext uri="{FF2B5EF4-FFF2-40B4-BE49-F238E27FC236}">
              <a16:creationId xmlns:a16="http://schemas.microsoft.com/office/drawing/2014/main" id="{F9086CCF-96D9-B8F6-ADDA-85AC213A4B26}"/>
            </a:ext>
          </a:extLst>
        </cdr:cNvPr>
        <cdr:cNvSpPr txBox="1"/>
      </cdr:nvSpPr>
      <cdr:spPr>
        <a:xfrm xmlns:a="http://schemas.openxmlformats.org/drawingml/2006/main">
          <a:off x="377901" y="386934"/>
          <a:ext cx="418045" cy="10772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685800">
            <a:buClrTx/>
            <a:defRPr/>
          </a:pPr>
          <a:r>
            <a:rPr lang="sv-SE" sz="700" kern="1200" dirty="0">
              <a:solidFill>
                <a:srgbClr val="FFFFFF"/>
              </a:solidFill>
              <a:latin typeface="Shape Sans" panose="00000500000000000000" pitchFamily="50" charset="0"/>
              <a:ea typeface="+mn-ea"/>
              <a:cs typeface="+mn-cs"/>
            </a:rPr>
            <a:t>2.6</a:t>
          </a:r>
          <a:endParaRPr lang="en-US" sz="700" kern="1200" dirty="0">
            <a:solidFill>
              <a:srgbClr val="FFFFFF"/>
            </a:solidFill>
            <a:latin typeface="Shape Sans" panose="00000500000000000000" pitchFamily="50" charset="0"/>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17/10/2023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Vi bygger for et bedre samfunn. Dette er dypt forankret i Skanskas satsning både i Norge og internasjonalt. Dette forplikter oss til å bidra og drive utviklingen fremover for økte miljøkvaliteter og bærekraft i det bygde miljø, i tett samarbeid med kunder og samarbeidspartnere. Vår evne til å realisere prosjekter som bidrar på den viktige grønne reisen har gjort at vi i Skanska har posisjonert oss som en grønn utvikler og entreprenør og det skaper konkurransekraft for oss.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Klimaendringene utgjør BAE-næringens største utfordring, som den gjør for alle deler av samfunnet. I tillegg ser vi at kampen om ressursene tiltar. Prisene på strøm, diesel og andre viktige innsatsfaktorer og råvarer, skyter i været, og gjør prosjektene dyrere.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Klimaendringene fører med seg økende krav til omstilling og innovasjon og vi i Skanska har rustet oss for å være en del av løsningen på disse samfunnsutfordringene. Vi har </a:t>
            </a:r>
            <a:r>
              <a:rPr lang="nb-NO" sz="1800" i="1" err="1">
                <a:effectLst/>
                <a:latin typeface="Arial" panose="020B0604020202020204" pitchFamily="34" charset="0"/>
                <a:ea typeface="Arial" panose="020B0604020202020204" pitchFamily="34" charset="0"/>
                <a:cs typeface="Times New Roman" panose="02020603050405020304" pitchFamily="18" charset="0"/>
              </a:rPr>
              <a:t>har</a:t>
            </a:r>
            <a:r>
              <a:rPr lang="nb-NO" sz="1800" i="1">
                <a:effectLst/>
                <a:latin typeface="Arial" panose="020B0604020202020204" pitchFamily="34" charset="0"/>
                <a:ea typeface="Arial" panose="020B0604020202020204" pitchFamily="34" charset="0"/>
                <a:cs typeface="Times New Roman" panose="02020603050405020304" pitchFamily="18" charset="0"/>
              </a:rPr>
              <a:t> vilje, evne og ressurser til endring og nyskapning.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a:t>
            </a:fld>
            <a:endParaRPr lang="en-GB"/>
          </a:p>
        </p:txBody>
      </p:sp>
    </p:spTree>
    <p:extLst>
      <p:ext uri="{BB962C8B-B14F-4D97-AF65-F5344CB8AC3E}">
        <p14:creationId xmlns:p14="http://schemas.microsoft.com/office/powerpoint/2010/main" val="263699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Vi vet at materialbruken i våre prosjekter bidrar til et betydelig klimagassutslipp knyttet til produksjon og transport av byggematerialer. I tillegg representerer materialene også et stort forbruk av begrensede naturressurser. De indirekte utslippene fra materialbruk i våe prosjekter utgjør ca. 70 % av våre utslipp.  Vårt mål er derfor å begrense bruken av materialressurser, samt å benytte materialer med minst mulig klimafotavtrykk.</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Stål og betong er de største utslippskildene, men vi måler også utslippene fra andre materialer som isolasjon, trevirke og gips.  Betongmiljøet i Skanska har i mange år jobbet tett med leverandører, forskningsinstitutter og akademia for å utvikle lavkarbonbetong. Skanska har vært aktiv i utarbeidelse av standard for lavkarbonbetong, og i dag benytter anleggsprosjektene lavkarbonbetong i ca. 80 % av konstruksjonsbetongen, i bygg er tallet ca. 50 %. Organisasjonen har også i dag pågående flere initiativ for å teste ut nye type lavkarbonmaterialer, </a:t>
            </a:r>
            <a:r>
              <a:rPr lang="nb-NO" sz="1800" i="1" err="1">
                <a:effectLst/>
                <a:latin typeface="Arial" panose="020B0604020202020204" pitchFamily="34" charset="0"/>
                <a:ea typeface="Arial" panose="020B0604020202020204" pitchFamily="34" charset="0"/>
                <a:cs typeface="Times New Roman" panose="02020603050405020304" pitchFamily="18" charset="0"/>
              </a:rPr>
              <a:t>f.eks</a:t>
            </a:r>
            <a:r>
              <a:rPr lang="nb-NO" sz="1800" i="1">
                <a:effectLst/>
                <a:latin typeface="Arial" panose="020B0604020202020204" pitchFamily="34" charset="0"/>
                <a:ea typeface="Arial" panose="020B0604020202020204" pitchFamily="34" charset="0"/>
                <a:cs typeface="Times New Roman" panose="02020603050405020304" pitchFamily="18" charset="0"/>
              </a:rPr>
              <a:t> lavtemperaturasfalt og </a:t>
            </a:r>
            <a:r>
              <a:rPr lang="nb-NO" sz="1800" i="1" err="1">
                <a:effectLst/>
                <a:latin typeface="Arial" panose="020B0604020202020204" pitchFamily="34" charset="0"/>
                <a:ea typeface="Arial" panose="020B0604020202020204" pitchFamily="34" charset="0"/>
                <a:cs typeface="Times New Roman" panose="02020603050405020304" pitchFamily="18" charset="0"/>
              </a:rPr>
              <a:t>Foamrox</a:t>
            </a:r>
            <a:r>
              <a:rPr lang="nb-NO" sz="1800" i="1">
                <a:effectLst/>
                <a:latin typeface="Arial" panose="020B0604020202020204" pitchFamily="34" charset="0"/>
                <a:ea typeface="Arial" panose="020B0604020202020204" pitchFamily="34" charset="0"/>
                <a:cs typeface="Times New Roman" panose="02020603050405020304" pitchFamily="18" charset="0"/>
              </a:rPr>
              <a:t>.</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10</a:t>
            </a:fld>
            <a:endParaRPr lang="en-GB"/>
          </a:p>
        </p:txBody>
      </p:sp>
    </p:spTree>
    <p:extLst>
      <p:ext uri="{BB962C8B-B14F-4D97-AF65-F5344CB8AC3E}">
        <p14:creationId xmlns:p14="http://schemas.microsoft.com/office/powerpoint/2010/main" val="66742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Ubebygde arealer kan inneholde store lagre av karbon. Utbygging kan derfor medføre betydelige klimagassutslipp og redusere potensielt framtidig opptak av karbon på arealet. Størst utslipp er knyttet til utbygging på myr samt på høybonitet skog.. Disse utslippene blir i økende grad inkludert i klimabudsjetter og -regnskap for </a:t>
            </a:r>
            <a:r>
              <a:rPr lang="nb-NO" sz="1800" i="1" err="1">
                <a:effectLst/>
                <a:latin typeface="Arial" panose="020B0604020202020204" pitchFamily="34" charset="0"/>
                <a:ea typeface="Arial" panose="020B0604020202020204" pitchFamily="34" charset="0"/>
                <a:cs typeface="Times New Roman" panose="02020603050405020304" pitchFamily="18" charset="0"/>
              </a:rPr>
              <a:t>bl.a</a:t>
            </a:r>
            <a:r>
              <a:rPr lang="nb-NO" sz="1800" i="1">
                <a:effectLst/>
                <a:latin typeface="Arial" panose="020B0604020202020204" pitchFamily="34" charset="0"/>
                <a:ea typeface="Arial" panose="020B0604020202020204" pitchFamily="34" charset="0"/>
                <a:cs typeface="Times New Roman" panose="02020603050405020304" pitchFamily="18" charset="0"/>
              </a:rPr>
              <a:t> veibygging. Arealbruksendringer står for ca. 12 prosent av de globale klimagassutslippene.</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I 2019 kom de første føringene knyttet til temaet, nasjonale forventninger til regional og kommunal planlegging- «ved reduksjon av klimagassutslipp skal dette inkludere arealbruksendringer. Så vi forventer at vi vil møte flere og større krav til dette fremover.</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11</a:t>
            </a:fld>
            <a:endParaRPr lang="en-GB"/>
          </a:p>
        </p:txBody>
      </p:sp>
    </p:spTree>
    <p:extLst>
      <p:ext uri="{BB962C8B-B14F-4D97-AF65-F5344CB8AC3E}">
        <p14:creationId xmlns:p14="http://schemas.microsoft.com/office/powerpoint/2010/main" val="73069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I tillegg til egen innsats ser vi at skal vi lykkes vil strategiske partnerskap og samarbeid bli avgjørende.  Sammen med partnere skal vi finne nye innovative løsninger, materialer, metoder og prosesser for å ytterligere ta reduksjoner, samtidig som vi skaper verdi for våre kunder, samarbeidspartnere, samfunnet og Skanska. Noe av det viktigste for fremtidens </a:t>
            </a:r>
            <a:r>
              <a:rPr lang="nb-NO" sz="1800" i="1" err="1">
                <a:effectLst/>
                <a:latin typeface="Arial" panose="020B0604020202020204" pitchFamily="34" charset="0"/>
                <a:ea typeface="Arial" panose="020B0604020202020204" pitchFamily="34" charset="0"/>
                <a:cs typeface="Times New Roman" panose="02020603050405020304" pitchFamily="18" charset="0"/>
              </a:rPr>
              <a:t>bærekraftsløsninger</a:t>
            </a:r>
            <a:r>
              <a:rPr lang="nb-NO" sz="1800" i="1">
                <a:effectLst/>
                <a:latin typeface="Arial" panose="020B0604020202020204" pitchFamily="34" charset="0"/>
                <a:ea typeface="Arial" panose="020B0604020202020204" pitchFamily="34" charset="0"/>
                <a:cs typeface="Times New Roman" panose="02020603050405020304" pitchFamily="18" charset="0"/>
              </a:rPr>
              <a:t> handler om innovasjon, forskning og utvikling.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2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2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71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a:latin typeface="Shape Sans" panose="00000500000000000000" pitchFamily="50" charset="0"/>
              </a:rPr>
              <a:t>I dag har Skanska en imponerende innovasjon, forskning -og utviklingsportefølje. I dag har vi løsninger, metoder og prosesser som tar oss et godt stykke på vei mot et klimanøytralt Skanska, men vi har ikke alle løsningene. Økt innovasjonstakt og samarbeid i verdikjeden blir avgjørende for at vi skal lykkes. </a:t>
            </a:r>
            <a:r>
              <a:rPr lang="nb-NO"/>
              <a:t> </a:t>
            </a:r>
          </a:p>
        </p:txBody>
      </p:sp>
      <p:sp>
        <p:nvSpPr>
          <p:cNvPr id="4" name="Slide Number Placeholder 3"/>
          <p:cNvSpPr>
            <a:spLocks noGrp="1"/>
          </p:cNvSpPr>
          <p:nvPr>
            <p:ph type="sldNum" sz="quarter" idx="5"/>
          </p:nvPr>
        </p:nvSpPr>
        <p:spPr/>
        <p:txBody>
          <a:bodyPr/>
          <a:lstStyle/>
          <a:p>
            <a:fld id="{F9BE0236-4FFA-374A-8090-2822EB2D3FED}" type="slidenum">
              <a:rPr lang="en-GB" smtClean="0"/>
              <a:t>13</a:t>
            </a:fld>
            <a:endParaRPr lang="en-GB"/>
          </a:p>
        </p:txBody>
      </p:sp>
    </p:spTree>
    <p:extLst>
      <p:ext uri="{BB962C8B-B14F-4D97-AF65-F5344CB8AC3E}">
        <p14:creationId xmlns:p14="http://schemas.microsoft.com/office/powerpoint/2010/main" val="187140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effectLst/>
                <a:latin typeface="Arial" panose="020B0604020202020204" pitchFamily="34" charset="0"/>
                <a:ea typeface="Arial" panose="020B0604020202020204" pitchFamily="34" charset="0"/>
                <a:cs typeface="Times New Roman" panose="02020603050405020304" pitchFamily="18" charset="0"/>
              </a:rPr>
              <a:t>Vår klimaambisjon – vi reduserer våre utslipp med 70 % innen 2030 og skal være klimanøytral i 2045. En slik målsetning blir bare et ønske hvis det ikke fins en god plan. En god plan har vi her i Skanska – vi kaller det klimaveikartet. Klimaveikartet har vært et viktig underlag for planene som er lagt i de ulike forretningsområdene i forbindelse med strategiarbeidet vårt, og klimaveikartet er et viktig underlag når vi utarbeider opplæringsmateriell og videreutvikler beste praksis i SGVD, det er også et viktig underlag når vi prioriterer hvilke innovasjon, utvikling og forskningsprosjekter vi skal initiere eller involvere oss i.</a:t>
            </a:r>
            <a:endParaRPr lang="nb-NO" sz="12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52073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a:t>Skanska måler sine klimagassutslipp i henhold til GHG (green house gas) protokollen. Det er en internasjonal standard bedrifter bruker for å beregning av klimagassutslipp. Målingene deles inn i tre ulike «</a:t>
            </a:r>
            <a:r>
              <a:rPr lang="nb-NO" i="1" err="1"/>
              <a:t>scope</a:t>
            </a:r>
            <a:r>
              <a:rPr lang="nb-NO" i="1"/>
              <a:t>» som beskriver hvilke utslipp som omfattes og hvor i verdikjeden utslippene skjer.</a:t>
            </a:r>
          </a:p>
        </p:txBody>
      </p:sp>
      <p:sp>
        <p:nvSpPr>
          <p:cNvPr id="4" name="Slide Number Placehold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392734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I 2022 var ca. 30 % av utslippene fra Scope 1 (hovedsakelig fra våre maskiner og biler), ca. 0,4 % fra Scope 2 (energibruk i gjennomføring av våre prosjekter) og ca. 70 % fra Scope 3 (materialer vi tar inn i våre prosjekter, størst utslipp fra betong og stål).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4</a:t>
            </a:fld>
            <a:endParaRPr lang="en-GB"/>
          </a:p>
        </p:txBody>
      </p:sp>
    </p:spTree>
    <p:extLst>
      <p:ext uri="{BB962C8B-B14F-4D97-AF65-F5344CB8AC3E}">
        <p14:creationId xmlns:p14="http://schemas.microsoft.com/office/powerpoint/2010/main" val="246265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latin typeface="Arial" panose="020B0604020202020204" pitchFamily="34" charset="0"/>
                <a:cs typeface="Arial" panose="020B0604020202020204" pitchFamily="34" charset="0"/>
              </a:rPr>
              <a:t>Vår referanseår er satt til 2015. Siden 2015 har Skanska Globalt redusert sine utslipp med 57%. Vår målsetning for 2030 er «Science </a:t>
            </a:r>
            <a:r>
              <a:rPr lang="nb-NO" i="1" dirty="0" err="1">
                <a:latin typeface="Arial" panose="020B0604020202020204" pitchFamily="34" charset="0"/>
                <a:cs typeface="Arial" panose="020B0604020202020204" pitchFamily="34" charset="0"/>
              </a:rPr>
              <a:t>Based</a:t>
            </a:r>
            <a:r>
              <a:rPr lang="nb-NO" i="1" dirty="0">
                <a:latin typeface="Arial" panose="020B0604020202020204" pitchFamily="34" charset="0"/>
                <a:cs typeface="Arial" panose="020B0604020202020204" pitchFamily="34" charset="0"/>
              </a:rPr>
              <a:t> Target» godkjent. </a:t>
            </a:r>
            <a:r>
              <a:rPr lang="nb-NO" b="0" i="1" dirty="0">
                <a:solidFill>
                  <a:srgbClr val="000000"/>
                </a:solidFill>
                <a:effectLst/>
                <a:latin typeface="Arial" panose="020B0604020202020204" pitchFamily="34" charset="0"/>
                <a:cs typeface="Arial" panose="020B0604020202020204" pitchFamily="34" charset="0"/>
              </a:rPr>
              <a:t>Anerkjennelsen ble gjort av </a:t>
            </a:r>
            <a:r>
              <a:rPr lang="nb-NO" b="0" i="1" dirty="0" err="1">
                <a:solidFill>
                  <a:srgbClr val="000000"/>
                </a:solidFill>
                <a:effectLst/>
                <a:latin typeface="Arial" panose="020B0604020202020204" pitchFamily="34" charset="0"/>
                <a:cs typeface="Arial" panose="020B0604020202020204" pitchFamily="34" charset="0"/>
              </a:rPr>
              <a:t>Scienced-Based</a:t>
            </a:r>
            <a:r>
              <a:rPr lang="nb-NO" b="0" i="1" dirty="0">
                <a:solidFill>
                  <a:srgbClr val="000000"/>
                </a:solidFill>
                <a:effectLst/>
                <a:latin typeface="Arial" panose="020B0604020202020204" pitchFamily="34" charset="0"/>
                <a:cs typeface="Arial" panose="020B0604020202020204" pitchFamily="34" charset="0"/>
              </a:rPr>
              <a:t> Target Initiative, et samarbeid mellom CDP, FNs Global Compact, World Resources </a:t>
            </a:r>
            <a:r>
              <a:rPr lang="nb-NO" b="0" i="1" dirty="0" err="1">
                <a:solidFill>
                  <a:srgbClr val="000000"/>
                </a:solidFill>
                <a:effectLst/>
                <a:latin typeface="Arial" panose="020B0604020202020204" pitchFamily="34" charset="0"/>
                <a:cs typeface="Arial" panose="020B0604020202020204" pitchFamily="34" charset="0"/>
              </a:rPr>
              <a:t>Institute</a:t>
            </a:r>
            <a:r>
              <a:rPr lang="nb-NO" b="0" i="1" dirty="0">
                <a:solidFill>
                  <a:srgbClr val="000000"/>
                </a:solidFill>
                <a:effectLst/>
                <a:latin typeface="Arial" panose="020B0604020202020204" pitchFamily="34" charset="0"/>
                <a:cs typeface="Arial" panose="020B0604020202020204" pitchFamily="34" charset="0"/>
              </a:rPr>
              <a:t> og World </a:t>
            </a:r>
            <a:r>
              <a:rPr lang="nb-NO" b="0" i="1" dirty="0" err="1">
                <a:solidFill>
                  <a:srgbClr val="000000"/>
                </a:solidFill>
                <a:effectLst/>
                <a:latin typeface="Arial" panose="020B0604020202020204" pitchFamily="34" charset="0"/>
                <a:cs typeface="Arial" panose="020B0604020202020204" pitchFamily="34" charset="0"/>
              </a:rPr>
              <a:t>Wide</a:t>
            </a:r>
            <a:r>
              <a:rPr lang="nb-NO" b="0" i="1" dirty="0">
                <a:solidFill>
                  <a:srgbClr val="000000"/>
                </a:solidFill>
                <a:effectLst/>
                <a:latin typeface="Arial" panose="020B0604020202020204" pitchFamily="34" charset="0"/>
                <a:cs typeface="Arial" panose="020B0604020202020204" pitchFamily="34" charset="0"/>
              </a:rPr>
              <a:t> Fund for Nature. Det betyr at selskapets mål både er i tråd med Parisavtalen, som innebærer å kutte karbonutslipp og begrense global oppvarming til 1,5°C, og med den nyeste klimavitenskapen. Prosessen for å bli godkjent av Science-</a:t>
            </a:r>
            <a:r>
              <a:rPr lang="nb-NO" b="0" i="1" dirty="0" err="1">
                <a:solidFill>
                  <a:srgbClr val="000000"/>
                </a:solidFill>
                <a:effectLst/>
                <a:latin typeface="Arial" panose="020B0604020202020204" pitchFamily="34" charset="0"/>
                <a:cs typeface="Arial" panose="020B0604020202020204" pitchFamily="34" charset="0"/>
              </a:rPr>
              <a:t>Based</a:t>
            </a:r>
            <a:r>
              <a:rPr lang="nb-NO" b="0" i="1" dirty="0">
                <a:solidFill>
                  <a:srgbClr val="000000"/>
                </a:solidFill>
                <a:effectLst/>
                <a:latin typeface="Arial" panose="020B0604020202020204" pitchFamily="34" charset="0"/>
                <a:cs typeface="Arial" panose="020B0604020202020204" pitchFamily="34" charset="0"/>
              </a:rPr>
              <a:t> Target Initiative er grundig og omfattende, der målene gjennomgås nøye.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E0236-4FFA-374A-8090-2822EB2D3FE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29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effectLst/>
                <a:latin typeface="Arial" panose="020B0604020202020204" pitchFamily="34" charset="0"/>
                <a:ea typeface="Arial" panose="020B0604020202020204" pitchFamily="34" charset="0"/>
                <a:cs typeface="Times New Roman" panose="02020603050405020304" pitchFamily="18" charset="0"/>
              </a:rPr>
              <a:t>En slik målsetning blir bare et ønske hvis det ikke fins en god plan. En god plan har vi her i Skanska – vi kaller det klimaveikartet. Klimaveikartet har vært et viktig underlag for planene som er lagt i de ulike forretningsområdene i forbindelse med strategiarbeidet vårt, og klimaveikartet er et viktig underlag når vi utarbeider opplæringsmateriell og videreutvikler beste praksis i SGVD, det er også et viktig underlag når vi prioriterer hvilke innovasjon, utvikling og forskningsprosjekter vi skal initiere eller involvere oss i.</a:t>
            </a:r>
            <a:endParaRPr lang="nb-NO" sz="12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253062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Utslippene fra bygge- og anleggsvirksomheten nasjonalt tilsvarer rundt 4-5 prosent av klimagassutslippene fra transportsektoren i Norge. Satsing på utslippsfrie maskiner og transport er derfor et viktig klima- og miljøtiltak for bransjen vår.</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a:effectLst/>
                <a:latin typeface="Arial" panose="020B0604020202020204" pitchFamily="34" charset="0"/>
                <a:ea typeface="Arial" panose="020B0604020202020204" pitchFamily="34" charset="0"/>
                <a:cs typeface="Times New Roman" panose="02020603050405020304" pitchFamily="18" charset="0"/>
              </a:rPr>
              <a:t> </a:t>
            </a:r>
          </a:p>
          <a:p>
            <a:r>
              <a:rPr lang="nb-NO" sz="1800" i="1">
                <a:effectLst/>
                <a:latin typeface="Arial" panose="020B0604020202020204" pitchFamily="34" charset="0"/>
                <a:ea typeface="Arial" panose="020B0604020202020204" pitchFamily="34" charset="0"/>
                <a:cs typeface="Times New Roman" panose="02020603050405020304" pitchFamily="18" charset="0"/>
              </a:rPr>
              <a:t>Elektrifisering av maskinparken, og optimalisering av transport og maskinbruk vil gi en reduksjon i både klimagassutslipp og kostnader.</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a:effectLst/>
                <a:latin typeface="Arial" panose="020B0604020202020204" pitchFamily="34" charset="0"/>
                <a:ea typeface="Arial" panose="020B0604020202020204" pitchFamily="34" charset="0"/>
                <a:cs typeface="Times New Roman" panose="02020603050405020304" pitchFamily="18" charset="0"/>
              </a:rPr>
              <a:t> </a:t>
            </a:r>
          </a:p>
          <a:p>
            <a:r>
              <a:rPr lang="nb-NO" sz="1800" i="1">
                <a:effectLst/>
                <a:latin typeface="Arial" panose="020B0604020202020204" pitchFamily="34" charset="0"/>
                <a:ea typeface="Arial" panose="020B0604020202020204" pitchFamily="34" charset="0"/>
                <a:cs typeface="Times New Roman" panose="02020603050405020304" pitchFamily="18" charset="0"/>
              </a:rPr>
              <a:t>Skanska har gjennomført flere prosjekter med fossilfri byggeplass, både for offentlige og private byggherrer. Vi har pilotert og testet utslippsfrie maskiner, hvor vi blant annet gjennom forsknings- og utviklingsprosjektet Pilot-E, har bidratt til å utvikle en utslippsfri gravemaskin.</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a:effectLst/>
                <a:latin typeface="Arial" panose="020B0604020202020204" pitchFamily="34" charset="0"/>
                <a:ea typeface="Arial" panose="020B0604020202020204" pitchFamily="34" charset="0"/>
                <a:cs typeface="Times New Roman" panose="02020603050405020304" pitchFamily="18" charset="0"/>
              </a:rPr>
              <a:t> </a:t>
            </a:r>
          </a:p>
          <a:p>
            <a:r>
              <a:rPr lang="nb-NO" sz="1800" i="1">
                <a:effectLst/>
                <a:latin typeface="Arial" panose="020B0604020202020204" pitchFamily="34" charset="0"/>
                <a:ea typeface="Arial" panose="020B0604020202020204" pitchFamily="34" charset="0"/>
                <a:cs typeface="Times New Roman" panose="02020603050405020304" pitchFamily="18" charset="0"/>
              </a:rPr>
              <a:t>I dag har vi en voksende utslippsfri maskinpark, ca. 10 % av </a:t>
            </a:r>
            <a:r>
              <a:rPr lang="nb-NO" sz="1800" i="1" err="1">
                <a:effectLst/>
                <a:latin typeface="Arial" panose="020B0604020202020204" pitchFamily="34" charset="0"/>
                <a:ea typeface="Arial" panose="020B0604020202020204" pitchFamily="34" charset="0"/>
                <a:cs typeface="Times New Roman" panose="02020603050405020304" pitchFamily="18" charset="0"/>
              </a:rPr>
              <a:t>selskapsbilene</a:t>
            </a:r>
            <a:r>
              <a:rPr lang="nb-NO" sz="1800" i="1">
                <a:effectLst/>
                <a:latin typeface="Arial" panose="020B0604020202020204" pitchFamily="34" charset="0"/>
                <a:ea typeface="Arial" panose="020B0604020202020204" pitchFamily="34" charset="0"/>
                <a:cs typeface="Times New Roman" panose="02020603050405020304" pitchFamily="18" charset="0"/>
              </a:rPr>
              <a:t>/små maskiner er utslippsfri og vi har noen titalls utslippsfrie anleggsmaskiner. I tillegg er ca. 20  % av drivstoffet vi benytter fossilfri. Det er utfordrende og det koster, men å være i front gjør oss konkurransedyktige. Disse tiltakene gir også utslag på våre klimatall. Signalene er krystallklare, fremtiden er utslippsfri.</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194578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a:effectLst/>
                <a:latin typeface="Arial" panose="020B0604020202020204" pitchFamily="34" charset="0"/>
                <a:ea typeface="Arial" panose="020B0604020202020204" pitchFamily="34" charset="0"/>
                <a:cs typeface="Times New Roman" panose="02020603050405020304" pitchFamily="18" charset="0"/>
              </a:rPr>
              <a:t>Potensialet for å redusere energibruken i bygg er enormt, og energieffektivisering av bygningsmassen i Norge kan føre til en besparelse på 29 </a:t>
            </a:r>
            <a:r>
              <a:rPr lang="nb-NO" sz="1800" i="1" err="1">
                <a:effectLst/>
                <a:latin typeface="Arial" panose="020B0604020202020204" pitchFamily="34" charset="0"/>
                <a:ea typeface="Arial" panose="020B0604020202020204" pitchFamily="34" charset="0"/>
                <a:cs typeface="Times New Roman" panose="02020603050405020304" pitchFamily="18" charset="0"/>
              </a:rPr>
              <a:t>TWh</a:t>
            </a:r>
            <a:r>
              <a:rPr lang="nb-NO" sz="1800" i="1">
                <a:effectLst/>
                <a:latin typeface="Arial" panose="020B0604020202020204" pitchFamily="34" charset="0"/>
                <a:ea typeface="Arial" panose="020B0604020202020204" pitchFamily="34" charset="0"/>
                <a:cs typeface="Times New Roman" panose="02020603050405020304" pitchFamily="18" charset="0"/>
              </a:rPr>
              <a:t> årlig. Det er mer enn halvparten av det som trengs for å elektrifisere industrien og transportsektoren.</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Gjennom flere år har vi lagt ned en betydelig innsats for å redusere energibruken i bygg. Vi har levert 7 plusshus, og mellom 40 og 50 bygg med passivhus standard. Og de fremste Powerhusene er brukt som utstillingsprosjekter på </a:t>
            </a:r>
            <a:r>
              <a:rPr lang="nb-NO" sz="1800" i="1" err="1">
                <a:effectLst/>
                <a:latin typeface="Arial" panose="020B0604020202020204" pitchFamily="34" charset="0"/>
                <a:ea typeface="Arial" panose="020B0604020202020204" pitchFamily="34" charset="0"/>
                <a:cs typeface="Times New Roman" panose="02020603050405020304" pitchFamily="18" charset="0"/>
              </a:rPr>
              <a:t>FN’s</a:t>
            </a:r>
            <a:r>
              <a:rPr lang="nb-NO" sz="1800" i="1">
                <a:effectLst/>
                <a:latin typeface="Arial" panose="020B0604020202020204" pitchFamily="34" charset="0"/>
                <a:ea typeface="Arial" panose="020B0604020202020204" pitchFamily="34" charset="0"/>
                <a:cs typeface="Times New Roman" panose="02020603050405020304" pitchFamily="18" charset="0"/>
              </a:rPr>
              <a:t> klimakonferanse i fjor høst.</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Selv om vi har gjort store fremskritt, er det fortsatt et stort potensial for ytterligere effektivisering. I tillegg blir energiproduksjonen til plusshusbyggene viktig.</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Vi tror den nye fornybare overskuddsstrømmen vil benyttes direkte av byggene, deles i nabolaget eller eksporteres til strømnettet.</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b="1"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8</a:t>
            </a:fld>
            <a:endParaRPr lang="en-GB"/>
          </a:p>
        </p:txBody>
      </p:sp>
    </p:spTree>
    <p:extLst>
      <p:ext uri="{BB962C8B-B14F-4D97-AF65-F5344CB8AC3E}">
        <p14:creationId xmlns:p14="http://schemas.microsoft.com/office/powerpoint/2010/main" val="301308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i="1" err="1">
                <a:effectLst/>
                <a:latin typeface="Arial" panose="020B0604020202020204" pitchFamily="34" charset="0"/>
                <a:ea typeface="Arial" panose="020B0604020202020204" pitchFamily="34" charset="0"/>
                <a:cs typeface="Times New Roman" panose="02020603050405020304" pitchFamily="18" charset="0"/>
              </a:rPr>
              <a:t>Byggebransjen</a:t>
            </a:r>
            <a:r>
              <a:rPr lang="nb-NO" sz="1800" i="1">
                <a:effectLst/>
                <a:latin typeface="Arial" panose="020B0604020202020204" pitchFamily="34" charset="0"/>
                <a:ea typeface="Arial" panose="020B0604020202020204" pitchFamily="34" charset="0"/>
                <a:cs typeface="Times New Roman" panose="02020603050405020304" pitchFamily="18" charset="0"/>
              </a:rPr>
              <a:t> står for ca. 25 % av avfallsproduksjon i Norge og er en svært lineær bransje. Det ligger store verdier knyttet til reduserte mengder avfall, ombruk og gjenvinning og en mer kostnadseffektiv håndtering av materialstrømmer, både økonomiske og miljømessige verdier. Vi bruker i hovedsak nye materialressurser fremfor å </a:t>
            </a:r>
            <a:r>
              <a:rPr lang="nb-NO" sz="1800" i="1" err="1">
                <a:effectLst/>
                <a:latin typeface="Arial" panose="020B0604020202020204" pitchFamily="34" charset="0"/>
                <a:ea typeface="Arial" panose="020B0604020202020204" pitchFamily="34" charset="0"/>
                <a:cs typeface="Times New Roman" panose="02020603050405020304" pitchFamily="18" charset="0"/>
              </a:rPr>
              <a:t>ombruke</a:t>
            </a:r>
            <a:r>
              <a:rPr lang="nb-NO" sz="1800" i="1">
                <a:effectLst/>
                <a:latin typeface="Arial" panose="020B0604020202020204" pitchFamily="34" charset="0"/>
                <a:ea typeface="Arial" panose="020B0604020202020204" pitchFamily="34" charset="0"/>
                <a:cs typeface="Times New Roman" panose="02020603050405020304" pitchFamily="18" charset="0"/>
              </a:rPr>
              <a:t>, eller å tilrettelegge for fremtidig ombruk og materialgjenvinning fra våre prosjekter. Ressursknapphet og økende materialvarepriser har gitt oss forsmaken på fremtiden. Sirkulærøkonomi vil være helt avgjørende for å få ned klimagassutslippene og redusere forbruket av begrensede naturressurser.</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r>
              <a:rPr lang="nb-NO" sz="1800" i="1">
                <a:effectLst/>
                <a:latin typeface="Arial" panose="020B0604020202020204" pitchFamily="34" charset="0"/>
                <a:ea typeface="Arial" panose="020B0604020202020204" pitchFamily="34" charset="0"/>
                <a:cs typeface="Times New Roman" panose="02020603050405020304" pitchFamily="18" charset="0"/>
              </a:rPr>
              <a:t>I dag er vi langt fremme i håndteringen av avfall som vi produserer, vi sortere over 90 % av avfallet vi produserer og ligger på et snitt på ca. 32 kg avfall/kvm bygg mot bransjens  40-60.  Det er fantastiske prestasjoner, en det er fortsatt alt for store mengder. Volumet og kiloene må reduseres og vi må i mye større grad evne ombruk, gjenbruk og planlegge for neste livsløp for byggematerialene og bygget. </a:t>
            </a:r>
            <a:endParaRPr lang="nb-NO" sz="1800">
              <a:effectLst/>
              <a:latin typeface="Arial" panose="020B0604020202020204" pitchFamily="34" charset="0"/>
              <a:ea typeface="Arial" panose="020B0604020202020204" pitchFamily="34" charset="0"/>
              <a:cs typeface="Times New Roman" panose="02020603050405020304" pitchFamily="18" charset="0"/>
            </a:endParaRP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9</a:t>
            </a:fld>
            <a:endParaRPr lang="en-GB"/>
          </a:p>
        </p:txBody>
      </p:sp>
    </p:spTree>
    <p:extLst>
      <p:ext uri="{BB962C8B-B14F-4D97-AF65-F5344CB8AC3E}">
        <p14:creationId xmlns:p14="http://schemas.microsoft.com/office/powerpoint/2010/main" val="120615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smtClean="0"/>
              <a:pPr/>
              <a:t>10/17/2023</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latin typeface="+mj-lt"/>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8A5605B0-C6A0-9443-916C-A9A3879D282C}" type="datetime1">
              <a:rPr lang="sv-SE" smtClean="0"/>
              <a:t>2023-10-17</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2F9806AD-009B-8D45-82A9-B9E8234B6322}" type="datetime1">
              <a:rPr lang="en-US" smtClean="0"/>
              <a:pPr/>
              <a:t>10/17/2023</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2F9806AD-009B-8D45-82A9-B9E8234B6322}" type="datetime1">
              <a:rPr lang="en-US" smtClean="0"/>
              <a:pPr/>
              <a:t>10/17/2023</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latin typeface="+mj-lt"/>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latin typeface="+mj-lt"/>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2F9806AD-009B-8D45-82A9-B9E8234B6322}" type="datetime1">
              <a:rPr lang="en-US" smtClean="0"/>
              <a:pPr/>
              <a:t>10/17/2023</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latin typeface="+mj-lt"/>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latin typeface="+mj-lt"/>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smtClean="0"/>
              <a:pPr/>
              <a:t>10/17/2023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smtClean="0"/>
              <a:pPr/>
              <a:t>10/17/2023</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 Heldekkende bil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901CE93-4722-4DC5-8A42-C5D13C599FDC}" type="datetime1">
              <a:rPr lang="en-US" smtClean="0"/>
              <a:t>10/17/2023</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C26C9A74-E5DE-4C07-A288-0DF1E18462F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0A4DCF92-0FFC-4F26-849A-078993D2C79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9C0A74A9-5C45-4021-944E-CC973C4B820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BB7112A9-3167-4017-921D-69037DAB6BA6}"/>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54414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46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84" y="1699201"/>
            <a:ext cx="93564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r>
              <a:rPr lang="nb-NO"/>
              <a:t>20XX-XX-XX</a:t>
            </a:r>
          </a:p>
        </p:txBody>
      </p:sp>
      <p:sp>
        <p:nvSpPr>
          <p:cNvPr id="5" name="Footer Placeholder 4"/>
          <p:cNvSpPr>
            <a:spLocks noGrp="1"/>
          </p:cNvSpPr>
          <p:nvPr>
            <p:ph type="ftr" sz="quarter" idx="11"/>
          </p:nvPr>
        </p:nvSpPr>
        <p:spPr/>
        <p:txBody>
          <a:bodyPr/>
          <a:lstStyle/>
          <a:p>
            <a:r>
              <a:rPr lang="nb-NO"/>
              <a:t>FoU i Skanska</a:t>
            </a:r>
          </a:p>
        </p:txBody>
      </p:sp>
      <p:sp>
        <p:nvSpPr>
          <p:cNvPr id="6" name="Slide Number Placeholder 5"/>
          <p:cNvSpPr>
            <a:spLocks noGrp="1"/>
          </p:cNvSpPr>
          <p:nvPr>
            <p:ph type="sldNum" sz="quarter" idx="12"/>
          </p:nvPr>
        </p:nvSpPr>
        <p:spPr/>
        <p:txBody>
          <a:bodyPr/>
          <a:lstStyle/>
          <a:p>
            <a:fld id="{552F452E-B795-4D05-B605-588F6513802C}" type="slidenum">
              <a:rPr lang="nb-NO" smtClean="0"/>
              <a:t>‹#›</a:t>
            </a:fld>
            <a:endParaRPr lang="nb-NO"/>
          </a:p>
        </p:txBody>
      </p:sp>
      <p:sp>
        <p:nvSpPr>
          <p:cNvPr id="8" name="Title 7"/>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3409482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 Tekst i tre kolonner med flytende teks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3C791CE-D6E2-4534-B521-A80896B3C540}" type="datetime1">
              <a:rPr lang="nb-NO" smtClean="0"/>
              <a:t>17.10.2023</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74085842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 hvit">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73272EF-1ADA-41A8-8550-ED27F9F9F6C8}" type="datetime1">
              <a:rPr lang="nb-NO" noProof="0" smtClean="0"/>
              <a:t>17.10.2023</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945815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 Diagram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1"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1" y="720001"/>
            <a:ext cx="725355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5" y="2098675"/>
            <a:ext cx="7253287" cy="4037487"/>
          </a:xfrm>
        </p:spPr>
        <p:txBody>
          <a:bodyPr/>
          <a:lstStyle>
            <a:lvl1pPr marL="12700" indent="0" algn="ctr">
              <a:buNone/>
              <a:defRPr sz="1300">
                <a:solidFill>
                  <a:schemeClr val="tx2"/>
                </a:solidFill>
              </a:defRPr>
            </a:lvl1pPr>
          </a:lstStyle>
          <a:p>
            <a:r>
              <a:rPr lang="sv-SE" noProof="0"/>
              <a:t>Klicka på ikonen för att infoga diagram</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1" y="6451484"/>
            <a:ext cx="615479" cy="91195"/>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sz="1400"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sz="1400"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sz="1400"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7" y="6454801"/>
            <a:ext cx="1878120" cy="112593"/>
          </a:xfrm>
          <a:prstGeom prst="rect">
            <a:avLst/>
          </a:prstGeom>
        </p:spPr>
        <p:txBody>
          <a:bodyPr vert="horz" lIns="0" tIns="0" rIns="0" bIns="0" rtlCol="0" anchor="b"/>
          <a:lstStyle>
            <a:lvl1pPr algn="l">
              <a:defRPr sz="800">
                <a:solidFill>
                  <a:schemeClr val="tx2"/>
                </a:solidFill>
              </a:defRPr>
            </a:lvl1pPr>
          </a:lstStyle>
          <a:p>
            <a:r>
              <a:rPr lang="sv-SE" noProof="0"/>
              <a:t>06/02/2023</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1"/>
            <a:ext cx="3470275" cy="112593"/>
          </a:xfrm>
          <a:prstGeom prst="rect">
            <a:avLst/>
          </a:prstGeom>
        </p:spPr>
        <p:txBody>
          <a:bodyPr vert="horz" lIns="0" tIns="0" rIns="0" bIns="0" rtlCol="0" anchor="b"/>
          <a:lstStyle>
            <a:lvl1pPr algn="l">
              <a:defRPr sz="800">
                <a:solidFill>
                  <a:schemeClr val="tx2"/>
                </a:solidFill>
              </a:defRPr>
            </a:lvl1pPr>
          </a:lstStyle>
          <a:p>
            <a:r>
              <a:rPr lang="en-US" noProof="0"/>
              <a:t>GLG call Feb 2023 WS climate targets</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1"/>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2" y="803645"/>
            <a:ext cx="2093913" cy="486626"/>
          </a:xfrm>
        </p:spPr>
        <p:txBody>
          <a:bodyPr lIns="180000" tIns="180000" rIns="0" bIns="180000" anchor="ctr">
            <a:spAutoFit/>
          </a:bodyPr>
          <a:lstStyle>
            <a:lvl1pPr marL="6351" indent="0" algn="l">
              <a:buNone/>
              <a:defRPr sz="800">
                <a:solidFill>
                  <a:schemeClr val="bg1"/>
                </a:solidFill>
              </a:defRPr>
            </a:lvl1pPr>
            <a:lvl2pPr marL="180970" indent="0">
              <a:buNone/>
              <a:defRPr sz="800"/>
            </a:lvl2pPr>
            <a:lvl3pPr marL="357179" indent="0">
              <a:buNone/>
              <a:defRPr sz="800"/>
            </a:lvl3pPr>
            <a:lvl4pPr marL="539549" indent="0">
              <a:buNone/>
              <a:defRPr sz="800"/>
            </a:lvl4pPr>
            <a:lvl5pPr marL="715945" indent="0">
              <a:buNone/>
              <a:defRPr sz="800"/>
            </a:lvl5pPr>
          </a:lstStyle>
          <a:p>
            <a:pPr lvl="0"/>
            <a:r>
              <a:rPr lang="en-US"/>
              <a:t>Project City Country</a:t>
            </a:r>
          </a:p>
        </p:txBody>
      </p:sp>
    </p:spTree>
    <p:extLst>
      <p:ext uri="{BB962C8B-B14F-4D97-AF65-F5344CB8AC3E}">
        <p14:creationId xmlns:p14="http://schemas.microsoft.com/office/powerpoint/2010/main" val="287894712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b="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smtClean="0"/>
              <a:pPr/>
              <a:t>10/17/2023</a:t>
            </a:fld>
            <a:endParaRPr lang="en-US"/>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72863970-E853-F74E-B386-2DE5A779D478}" type="datetime1">
              <a:rPr lang="en-US" noProof="0" smtClean="0"/>
              <a:t>10/17/2023</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latin typeface="+mj-lt"/>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2F9806AD-009B-8D45-82A9-B9E8234B6322}" type="datetime1">
              <a:rPr lang="en-US" smtClean="0"/>
              <a:pPr/>
              <a:t>10/17/2023</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F9806AD-009B-8D45-82A9-B9E8234B6322}" type="datetime1">
              <a:rPr lang="en-US" smtClean="0"/>
              <a:pPr/>
              <a:t>10/17/2023</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F9806AD-009B-8D45-82A9-B9E8234B6322}" type="datetime1">
              <a:rPr lang="en-US" noProof="0" smtClean="0"/>
              <a:t>10/17/2023</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 id="2147483736" r:id="rId47"/>
    <p:sldLayoutId id="2147483738" r:id="rId48"/>
    <p:sldLayoutId id="2147483739" r:id="rId49"/>
    <p:sldLayoutId id="2147483740" r:id="rId50"/>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b="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spc="50" baseline="0">
                <a:solidFill>
                  <a:schemeClr val="bg2"/>
                </a:solidFill>
              </a:defRPr>
            </a:lvl1pPr>
          </a:lstStyle>
          <a:p>
            <a:fld id="{72863970-E853-F74E-B386-2DE5A779D478}" type="datetime1">
              <a:rPr lang="en-US" smtClean="0"/>
              <a:pPr/>
              <a:t>10/17/2023</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spc="50" baseline="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spc="50" baseline="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86A1334_7C76443F.xml"/><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0.jpeg"/><Relationship Id="rId7" Type="http://schemas.openxmlformats.org/officeDocument/2006/relationships/image" Target="../media/image31.png"/><Relationship Id="rId12"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43.jpeg"/><Relationship Id="rId11" Type="http://schemas.openxmlformats.org/officeDocument/2006/relationships/image" Target="../media/image44.jpeg"/><Relationship Id="rId5" Type="http://schemas.openxmlformats.org/officeDocument/2006/relationships/image" Target="../media/image42.jpeg"/><Relationship Id="rId10" Type="http://schemas.openxmlformats.org/officeDocument/2006/relationships/image" Target="../media/image34.png"/><Relationship Id="rId4" Type="http://schemas.openxmlformats.org/officeDocument/2006/relationships/image" Target="../media/image41.jpe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6" Type="http://schemas.openxmlformats.org/officeDocument/2006/relationships/image" Target="../media/image21.svg"/><Relationship Id="rId1" Type="http://schemas.openxmlformats.org/officeDocument/2006/relationships/slideLayout" Target="../slideLayouts/slideLayout4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chart" Target="../charts/chart5.xml"/><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A169_5FF56BAD.xml"/><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671EB-1936-419E-9F87-7E91A304D69E}"/>
              </a:ext>
            </a:extLst>
          </p:cNvPr>
          <p:cNvSpPr>
            <a:spLocks noGrp="1"/>
          </p:cNvSpPr>
          <p:nvPr>
            <p:ph type="dt" sz="half" idx="2"/>
          </p:nvPr>
        </p:nvSpPr>
        <p:spPr/>
        <p:txBody>
          <a:bodyPr/>
          <a:lstStyle/>
          <a:p>
            <a:fld id="{2F9806AD-009B-8D45-82A9-B9E8234B6322}" type="datetime1">
              <a:rPr lang="en-US" noProof="0" smtClean="0"/>
              <a:t>10/17/2023</a:t>
            </a:fld>
            <a:endParaRPr lang="en-US" noProof="0"/>
          </a:p>
        </p:txBody>
      </p:sp>
      <p:sp>
        <p:nvSpPr>
          <p:cNvPr id="4" name="Footer Placeholder 3">
            <a:extLst>
              <a:ext uri="{FF2B5EF4-FFF2-40B4-BE49-F238E27FC236}">
                <a16:creationId xmlns:a16="http://schemas.microsoft.com/office/drawing/2014/main" id="{94476275-13BD-491C-8FAB-F5F6BDC7B509}"/>
              </a:ext>
            </a:extLst>
          </p:cNvPr>
          <p:cNvSpPr>
            <a:spLocks noGrp="1"/>
          </p:cNvSpPr>
          <p:nvPr>
            <p:ph type="ftr" sz="quarter" idx="3"/>
          </p:nvPr>
        </p:nvSpPr>
        <p:spPr/>
        <p:txBody>
          <a:bodyPr/>
          <a:lstStyle/>
          <a:p>
            <a:r>
              <a:rPr lang="en-US" noProof="0"/>
              <a:t>Go to header/footer to change text </a:t>
            </a:r>
          </a:p>
        </p:txBody>
      </p:sp>
      <p:sp>
        <p:nvSpPr>
          <p:cNvPr id="5" name="Slide Number Placeholder 4">
            <a:extLst>
              <a:ext uri="{FF2B5EF4-FFF2-40B4-BE49-F238E27FC236}">
                <a16:creationId xmlns:a16="http://schemas.microsoft.com/office/drawing/2014/main" id="{47988257-BFC6-4A70-B0DE-849256F118C9}"/>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6" name="Text Placeholder 5">
            <a:extLst>
              <a:ext uri="{FF2B5EF4-FFF2-40B4-BE49-F238E27FC236}">
                <a16:creationId xmlns:a16="http://schemas.microsoft.com/office/drawing/2014/main" id="{15EC3944-C594-4E9F-BAE4-9F140640E554}"/>
              </a:ext>
            </a:extLst>
          </p:cNvPr>
          <p:cNvSpPr>
            <a:spLocks noGrp="1"/>
          </p:cNvSpPr>
          <p:nvPr>
            <p:ph type="body" sz="quarter" idx="14"/>
          </p:nvPr>
        </p:nvSpPr>
        <p:spPr/>
        <p:txBody>
          <a:bodyPr/>
          <a:lstStyle/>
          <a:p>
            <a:endParaRPr lang="nb-NO"/>
          </a:p>
        </p:txBody>
      </p:sp>
      <p:pic>
        <p:nvPicPr>
          <p:cNvPr id="16" name="Picture Placeholder 15">
            <a:extLst>
              <a:ext uri="{FF2B5EF4-FFF2-40B4-BE49-F238E27FC236}">
                <a16:creationId xmlns:a16="http://schemas.microsoft.com/office/drawing/2014/main" id="{7B493E10-C948-466E-BDA9-2E62085288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18" name="TextBox 17">
            <a:extLst>
              <a:ext uri="{FF2B5EF4-FFF2-40B4-BE49-F238E27FC236}">
                <a16:creationId xmlns:a16="http://schemas.microsoft.com/office/drawing/2014/main" id="{13165F16-3F2B-4013-8AD1-3C1F7DC2E33F}"/>
              </a:ext>
            </a:extLst>
          </p:cNvPr>
          <p:cNvSpPr txBox="1"/>
          <p:nvPr/>
        </p:nvSpPr>
        <p:spPr>
          <a:xfrm>
            <a:off x="2551113" y="5465773"/>
            <a:ext cx="7086600" cy="830997"/>
          </a:xfrm>
          <a:prstGeom prst="rect">
            <a:avLst/>
          </a:prstGeom>
          <a:noFill/>
        </p:spPr>
        <p:txBody>
          <a:bodyPr wrap="square">
            <a:spAutoFit/>
          </a:bodyPr>
          <a:lstStyle/>
          <a:p>
            <a:r>
              <a:rPr lang="nb-NO" sz="2400" b="0" i="1">
                <a:solidFill>
                  <a:schemeClr val="bg1"/>
                </a:solidFill>
                <a:effectLst/>
                <a:latin typeface="+mj-lt"/>
              </a:rPr>
              <a:t>- Klimaendringer og ressursknapphet - utfordrer vår evne til omstilling og nyskapning</a:t>
            </a:r>
            <a:endParaRPr lang="nb-NO" sz="2400" i="1">
              <a:solidFill>
                <a:schemeClr val="bg1"/>
              </a:solidFill>
              <a:latin typeface="+mj-lt"/>
            </a:endParaRPr>
          </a:p>
        </p:txBody>
      </p:sp>
    </p:spTree>
    <p:extLst>
      <p:ext uri="{BB962C8B-B14F-4D97-AF65-F5344CB8AC3E}">
        <p14:creationId xmlns:p14="http://schemas.microsoft.com/office/powerpoint/2010/main" val="974714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smtClean="0"/>
              <a:pPr/>
              <a:t>10</a:t>
            </a:fld>
            <a:endParaRPr lang="en-US" noProof="0"/>
          </a:p>
        </p:txBody>
      </p:sp>
      <p:sp>
        <p:nvSpPr>
          <p:cNvPr id="6" name="Plassholder for tekst 5">
            <a:extLst>
              <a:ext uri="{FF2B5EF4-FFF2-40B4-BE49-F238E27FC236}">
                <a16:creationId xmlns:a16="http://schemas.microsoft.com/office/drawing/2014/main" id="{0D8F9E65-B164-44DD-BCEB-D790A005F186}"/>
              </a:ext>
            </a:extLst>
          </p:cNvPr>
          <p:cNvSpPr>
            <a:spLocks noGrp="1"/>
          </p:cNvSpPr>
          <p:nvPr>
            <p:ph type="body" sz="quarter" idx="21"/>
          </p:nvPr>
        </p:nvSpPr>
        <p:spPr/>
        <p:txBody>
          <a:bodyPr/>
          <a:lstStyle/>
          <a:p>
            <a:endParaRPr lang="nb-NO"/>
          </a:p>
        </p:txBody>
      </p:sp>
      <p:sp>
        <p:nvSpPr>
          <p:cNvPr id="15" name="Plassholder for tekst 2">
            <a:extLst>
              <a:ext uri="{FF2B5EF4-FFF2-40B4-BE49-F238E27FC236}">
                <a16:creationId xmlns:a16="http://schemas.microsoft.com/office/drawing/2014/main" id="{2AE202C7-4950-55B1-89E7-2362256CF75F}"/>
              </a:ext>
            </a:extLst>
          </p:cNvPr>
          <p:cNvSpPr txBox="1">
            <a:spLocks/>
          </p:cNvSpPr>
          <p:nvPr/>
        </p:nvSpPr>
        <p:spPr>
          <a:xfrm>
            <a:off x="293502" y="727972"/>
            <a:ext cx="5592393" cy="1365942"/>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buFont typeface="Arial" panose="020B0604020202020204" pitchFamily="34" charset="0"/>
              <a:buNone/>
              <a:tabLst/>
              <a:defRPr sz="3600" kern="1200" spc="40" baseline="0">
                <a:solidFill>
                  <a:schemeClr val="tx2"/>
                </a:solidFill>
                <a:latin typeface="+mj-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3600" b="0" i="0" u="none" strike="noStrike" kern="1200" cap="none" spc="40" normalizeH="0" baseline="0" noProof="0">
                <a:ln>
                  <a:noFill/>
                </a:ln>
                <a:solidFill>
                  <a:srgbClr val="143275"/>
                </a:solidFill>
                <a:effectLst/>
                <a:uLnTx/>
                <a:uFillTx/>
                <a:latin typeface="Shape Sans Display"/>
                <a:ea typeface="+mn-ea"/>
                <a:cs typeface="+mn-cs"/>
              </a:rPr>
              <a:t>Vi må bruke materialer med minst mulig klimafotavtrykk</a:t>
            </a:r>
          </a:p>
        </p:txBody>
      </p:sp>
      <p:pic>
        <p:nvPicPr>
          <p:cNvPr id="9" name="Bilde 8">
            <a:extLst>
              <a:ext uri="{FF2B5EF4-FFF2-40B4-BE49-F238E27FC236}">
                <a16:creationId xmlns:a16="http://schemas.microsoft.com/office/drawing/2014/main" id="{540A78FE-B5C3-CA48-8493-3A69C1454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1" y="2553403"/>
            <a:ext cx="3582698" cy="3306489"/>
          </a:xfrm>
          <a:prstGeom prst="rect">
            <a:avLst/>
          </a:prstGeom>
        </p:spPr>
      </p:pic>
      <p:pic>
        <p:nvPicPr>
          <p:cNvPr id="10" name="Plassholder for bilde 14">
            <a:extLst>
              <a:ext uri="{FF2B5EF4-FFF2-40B4-BE49-F238E27FC236}">
                <a16:creationId xmlns:a16="http://schemas.microsoft.com/office/drawing/2014/main" id="{9A06B627-5933-9B27-89BC-460D344F0209}"/>
              </a:ext>
            </a:extLst>
          </p:cNvPr>
          <p:cNvPicPr>
            <a:picLocks noChangeAspect="1"/>
          </p:cNvPicPr>
          <p:nvPr/>
        </p:nvPicPr>
        <p:blipFill>
          <a:blip r:embed="rId4">
            <a:extLst>
              <a:ext uri="{28A0092B-C50C-407E-A947-70E740481C1C}">
                <a14:useLocalDpi xmlns:a14="http://schemas.microsoft.com/office/drawing/2010/main" val="0"/>
              </a:ext>
            </a:extLst>
          </a:blip>
          <a:srcRect l="25000" r="25000"/>
          <a:stretch>
            <a:fillRect/>
          </a:stretch>
        </p:blipFill>
        <p:spPr>
          <a:xfrm>
            <a:off x="6306107" y="3"/>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pic>
    </p:spTree>
    <p:extLst>
      <p:ext uri="{BB962C8B-B14F-4D97-AF65-F5344CB8AC3E}">
        <p14:creationId xmlns:p14="http://schemas.microsoft.com/office/powerpoint/2010/main" val="407036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a:extLst>
              <a:ext uri="{FF2B5EF4-FFF2-40B4-BE49-F238E27FC236}">
                <a16:creationId xmlns:a16="http://schemas.microsoft.com/office/drawing/2014/main" id="{37136685-6443-6E9F-665D-AA6699C07707}"/>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25056" r="25056"/>
          <a:stretch/>
        </p:blipFill>
        <p:spPr/>
      </p:pic>
      <p:sp>
        <p:nvSpPr>
          <p:cNvPr id="3" name="Plassholder for tekst 2">
            <a:extLst>
              <a:ext uri="{FF2B5EF4-FFF2-40B4-BE49-F238E27FC236}">
                <a16:creationId xmlns:a16="http://schemas.microsoft.com/office/drawing/2014/main" id="{2A9B0AAF-7B18-AD91-DA4E-3C3905E6BC7B}"/>
              </a:ext>
            </a:extLst>
          </p:cNvPr>
          <p:cNvSpPr>
            <a:spLocks noGrp="1"/>
          </p:cNvSpPr>
          <p:nvPr>
            <p:ph type="body" sz="quarter" idx="14"/>
          </p:nvPr>
        </p:nvSpPr>
        <p:spPr>
          <a:xfrm>
            <a:off x="576000" y="731027"/>
            <a:ext cx="5159360" cy="1365942"/>
          </a:xfrm>
        </p:spPr>
        <p:txBody>
          <a:bodyPr/>
          <a:lstStyle/>
          <a:p>
            <a:r>
              <a:rPr lang="nb-NO">
                <a:solidFill>
                  <a:srgbClr val="143275"/>
                </a:solidFill>
                <a:latin typeface="Shape Sans Display"/>
              </a:rPr>
              <a:t>Karbonrike arealer håndterer vi med varsomhet</a:t>
            </a:r>
          </a:p>
        </p:txBody>
      </p:sp>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dirty="0" smtClean="0"/>
              <a:pPr/>
              <a:t>11</a:t>
            </a:fld>
            <a:endParaRPr lang="en-US" noProof="0"/>
          </a:p>
        </p:txBody>
      </p:sp>
      <p:sp>
        <p:nvSpPr>
          <p:cNvPr id="4" name="Plassholder for tekst 3">
            <a:extLst>
              <a:ext uri="{FF2B5EF4-FFF2-40B4-BE49-F238E27FC236}">
                <a16:creationId xmlns:a16="http://schemas.microsoft.com/office/drawing/2014/main" id="{84409089-04FA-5F81-5FD5-CA2861ECD74E}"/>
              </a:ext>
            </a:extLst>
          </p:cNvPr>
          <p:cNvSpPr>
            <a:spLocks noGrp="1"/>
          </p:cNvSpPr>
          <p:nvPr>
            <p:ph type="body" sz="quarter" idx="21"/>
          </p:nvPr>
        </p:nvSpPr>
        <p:spPr/>
        <p:txBody>
          <a:bodyPr/>
          <a:lstStyle/>
          <a:p>
            <a:endParaRPr lang="nb-NO"/>
          </a:p>
        </p:txBody>
      </p:sp>
      <p:pic>
        <p:nvPicPr>
          <p:cNvPr id="9" name="Bilde 8">
            <a:extLst>
              <a:ext uri="{FF2B5EF4-FFF2-40B4-BE49-F238E27FC236}">
                <a16:creationId xmlns:a16="http://schemas.microsoft.com/office/drawing/2014/main" id="{6AADA2C6-578A-3C72-937C-194A3CB74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599" y="3092548"/>
            <a:ext cx="2522817" cy="2520000"/>
          </a:xfrm>
          <a:prstGeom prst="rect">
            <a:avLst/>
          </a:prstGeom>
        </p:spPr>
      </p:pic>
    </p:spTree>
    <p:extLst>
      <p:ext uri="{BB962C8B-B14F-4D97-AF65-F5344CB8AC3E}">
        <p14:creationId xmlns:p14="http://schemas.microsoft.com/office/powerpoint/2010/main" val="208812550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76C157D-9A49-B26F-1199-954208F17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870" y="4546212"/>
            <a:ext cx="3044952" cy="2311788"/>
          </a:xfrm>
          <a:prstGeom prst="rect">
            <a:avLst/>
          </a:prstGeom>
        </p:spPr>
      </p:pic>
      <p:pic>
        <p:nvPicPr>
          <p:cNvPr id="19" name="Bilde 18">
            <a:extLst>
              <a:ext uri="{FF2B5EF4-FFF2-40B4-BE49-F238E27FC236}">
                <a16:creationId xmlns:a16="http://schemas.microsoft.com/office/drawing/2014/main" id="{175E391A-97EF-8C9A-EC0E-38C8CE415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571" y="-50412"/>
            <a:ext cx="3044952" cy="2304288"/>
          </a:xfrm>
          <a:prstGeom prst="rect">
            <a:avLst/>
          </a:prstGeom>
        </p:spPr>
      </p:pic>
      <p:pic>
        <p:nvPicPr>
          <p:cNvPr id="21" name="Bilde 20">
            <a:extLst>
              <a:ext uri="{FF2B5EF4-FFF2-40B4-BE49-F238E27FC236}">
                <a16:creationId xmlns:a16="http://schemas.microsoft.com/office/drawing/2014/main" id="{6219B653-4C95-B4DA-7BA2-BB49DA585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949" y="-57912"/>
            <a:ext cx="3065227" cy="2304288"/>
          </a:xfrm>
          <a:prstGeom prst="rect">
            <a:avLst/>
          </a:prstGeom>
        </p:spPr>
      </p:pic>
      <p:pic>
        <p:nvPicPr>
          <p:cNvPr id="24" name="Bilde 23">
            <a:extLst>
              <a:ext uri="{FF2B5EF4-FFF2-40B4-BE49-F238E27FC236}">
                <a16:creationId xmlns:a16="http://schemas.microsoft.com/office/drawing/2014/main" id="{2BE78227-69D0-4EE3-F3D9-2AF14DB65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4553712"/>
            <a:ext cx="3048000" cy="2304288"/>
          </a:xfrm>
          <a:prstGeom prst="rect">
            <a:avLst/>
          </a:prstGeom>
        </p:spPr>
      </p:pic>
      <p:pic>
        <p:nvPicPr>
          <p:cNvPr id="28" name="Bilde 27">
            <a:extLst>
              <a:ext uri="{FF2B5EF4-FFF2-40B4-BE49-F238E27FC236}">
                <a16:creationId xmlns:a16="http://schemas.microsoft.com/office/drawing/2014/main" id="{CEC72B0E-08AE-9B7B-2F76-4266FF47D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020" y="285107"/>
            <a:ext cx="1113746" cy="1633250"/>
          </a:xfrm>
          <a:prstGeom prst="rect">
            <a:avLst/>
          </a:prstGeom>
        </p:spPr>
      </p:pic>
      <p:pic>
        <p:nvPicPr>
          <p:cNvPr id="29" name="Bilde 28">
            <a:extLst>
              <a:ext uri="{FF2B5EF4-FFF2-40B4-BE49-F238E27FC236}">
                <a16:creationId xmlns:a16="http://schemas.microsoft.com/office/drawing/2014/main" id="{D332BA02-65B8-92E5-BB66-990551F41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3047" y="4993979"/>
            <a:ext cx="1438247" cy="1438247"/>
          </a:xfrm>
          <a:prstGeom prst="rect">
            <a:avLst/>
          </a:prstGeom>
        </p:spPr>
      </p:pic>
      <p:pic>
        <p:nvPicPr>
          <p:cNvPr id="30" name="Bilde 29">
            <a:extLst>
              <a:ext uri="{FF2B5EF4-FFF2-40B4-BE49-F238E27FC236}">
                <a16:creationId xmlns:a16="http://schemas.microsoft.com/office/drawing/2014/main" id="{D7D8DD87-6533-F1AB-6FB9-1EC61D59D5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047" y="285107"/>
            <a:ext cx="1552378" cy="1545449"/>
          </a:xfrm>
          <a:prstGeom prst="rect">
            <a:avLst/>
          </a:prstGeom>
        </p:spPr>
      </p:pic>
      <p:pic>
        <p:nvPicPr>
          <p:cNvPr id="31" name="Bilde 30">
            <a:extLst>
              <a:ext uri="{FF2B5EF4-FFF2-40B4-BE49-F238E27FC236}">
                <a16:creationId xmlns:a16="http://schemas.microsoft.com/office/drawing/2014/main" id="{96F1CDFC-8FA4-9196-A07C-EE7A729C03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13" y="4988347"/>
            <a:ext cx="1503840" cy="1321098"/>
          </a:xfrm>
          <a:prstGeom prst="rect">
            <a:avLst/>
          </a:prstGeom>
        </p:spPr>
      </p:pic>
      <p:pic>
        <p:nvPicPr>
          <p:cNvPr id="3" name="Bilde 2">
            <a:extLst>
              <a:ext uri="{FF2B5EF4-FFF2-40B4-BE49-F238E27FC236}">
                <a16:creationId xmlns:a16="http://schemas.microsoft.com/office/drawing/2014/main" id="{AD271B0D-8AB3-4CCC-F1FA-EC9E383490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8" y="2253876"/>
            <a:ext cx="6101710" cy="2304000"/>
          </a:xfrm>
          <a:prstGeom prst="rect">
            <a:avLst/>
          </a:prstGeom>
        </p:spPr>
      </p:pic>
      <p:pic>
        <p:nvPicPr>
          <p:cNvPr id="7" name="Bilde 6">
            <a:extLst>
              <a:ext uri="{FF2B5EF4-FFF2-40B4-BE49-F238E27FC236}">
                <a16:creationId xmlns:a16="http://schemas.microsoft.com/office/drawing/2014/main" id="{B2685AA1-61C9-DC06-D376-237769990D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0178" y="2254430"/>
            <a:ext cx="6101542" cy="2306782"/>
          </a:xfrm>
          <a:prstGeom prst="rect">
            <a:avLst/>
          </a:prstGeom>
        </p:spPr>
      </p:pic>
    </p:spTree>
    <p:extLst>
      <p:ext uri="{BB962C8B-B14F-4D97-AF65-F5344CB8AC3E}">
        <p14:creationId xmlns:p14="http://schemas.microsoft.com/office/powerpoint/2010/main" val="342227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04EAFD4-073E-4D02-8E20-1E52AC9490AE}"/>
              </a:ext>
            </a:extLst>
          </p:cNvPr>
          <p:cNvSpPr>
            <a:spLocks noGrp="1"/>
          </p:cNvSpPr>
          <p:nvPr>
            <p:ph type="body" sz="quarter" idx="14"/>
          </p:nvPr>
        </p:nvSpPr>
        <p:spPr/>
        <p:txBody>
          <a:bodyPr/>
          <a:lstStyle/>
          <a:p>
            <a:r>
              <a:rPr lang="nb-NO"/>
              <a:t>Vi har en betydelig portefølje av R&amp;D, Innovasjons og utviklingsaktiviteter.</a:t>
            </a:r>
          </a:p>
        </p:txBody>
      </p:sp>
      <p:sp>
        <p:nvSpPr>
          <p:cNvPr id="7" name="Plassholder for bunntekst 6">
            <a:extLst>
              <a:ext uri="{FF2B5EF4-FFF2-40B4-BE49-F238E27FC236}">
                <a16:creationId xmlns:a16="http://schemas.microsoft.com/office/drawing/2014/main" id="{6BEC4464-069A-414F-9721-EA673F91CEB9}"/>
              </a:ext>
            </a:extLst>
          </p:cNvPr>
          <p:cNvSpPr>
            <a:spLocks noGrp="1"/>
          </p:cNvSpPr>
          <p:nvPr>
            <p:ph type="ftr" sz="quarter" idx="3"/>
          </p:nvPr>
        </p:nvSpPr>
        <p:spPr/>
        <p:txBody>
          <a:bodyPr/>
          <a:lstStyle/>
          <a:p>
            <a:r>
              <a:rPr lang="en-US" noProof="0"/>
              <a:t>Gå til topp- og bunntekst for å endre tekst</a:t>
            </a:r>
          </a:p>
        </p:txBody>
      </p:sp>
      <p:sp>
        <p:nvSpPr>
          <p:cNvPr id="8" name="Plassholder for lysbildenummer 7">
            <a:extLst>
              <a:ext uri="{FF2B5EF4-FFF2-40B4-BE49-F238E27FC236}">
                <a16:creationId xmlns:a16="http://schemas.microsoft.com/office/drawing/2014/main" id="{CA2BC1FF-8E66-4A53-B395-7C2244566300}"/>
              </a:ext>
            </a:extLst>
          </p:cNvPr>
          <p:cNvSpPr>
            <a:spLocks noGrp="1"/>
          </p:cNvSpPr>
          <p:nvPr>
            <p:ph type="sldNum" sz="quarter" idx="4"/>
          </p:nvPr>
        </p:nvSpPr>
        <p:spPr/>
        <p:txBody>
          <a:bodyPr/>
          <a:lstStyle/>
          <a:p>
            <a:fld id="{EF8DBD5B-30F9-4F9C-AE39-E065C1AC514D}" type="slidenum">
              <a:rPr lang="en-US" noProof="0" smtClean="0"/>
              <a:pPr/>
              <a:t>13</a:t>
            </a:fld>
            <a:endParaRPr lang="en-US" noProof="0"/>
          </a:p>
        </p:txBody>
      </p:sp>
      <p:grpSp>
        <p:nvGrpSpPr>
          <p:cNvPr id="11" name="Gruppe 10">
            <a:extLst>
              <a:ext uri="{FF2B5EF4-FFF2-40B4-BE49-F238E27FC236}">
                <a16:creationId xmlns:a16="http://schemas.microsoft.com/office/drawing/2014/main" id="{F584F9DA-E648-4B07-9249-C6104D6A8E89}"/>
              </a:ext>
            </a:extLst>
          </p:cNvPr>
          <p:cNvGrpSpPr/>
          <p:nvPr/>
        </p:nvGrpSpPr>
        <p:grpSpPr>
          <a:xfrm>
            <a:off x="1560669" y="1957432"/>
            <a:ext cx="8837658" cy="4014119"/>
            <a:chOff x="266229" y="554674"/>
            <a:chExt cx="11611704" cy="5837955"/>
          </a:xfrm>
        </p:grpSpPr>
        <p:pic>
          <p:nvPicPr>
            <p:cNvPr id="12" name="Bilde 11">
              <a:extLst>
                <a:ext uri="{FF2B5EF4-FFF2-40B4-BE49-F238E27FC236}">
                  <a16:creationId xmlns:a16="http://schemas.microsoft.com/office/drawing/2014/main" id="{FA920660-ECBA-4CEE-B711-0B93108897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7922" y="557136"/>
              <a:ext cx="3351893" cy="2879534"/>
            </a:xfrm>
            <a:prstGeom prst="rect">
              <a:avLst/>
            </a:prstGeom>
          </p:spPr>
        </p:pic>
        <p:pic>
          <p:nvPicPr>
            <p:cNvPr id="13" name="Bilde 12">
              <a:extLst>
                <a:ext uri="{FF2B5EF4-FFF2-40B4-BE49-F238E27FC236}">
                  <a16:creationId xmlns:a16="http://schemas.microsoft.com/office/drawing/2014/main" id="{9D3B5963-18D7-4E1E-9219-DC76201F28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04768" y="557136"/>
              <a:ext cx="2118619" cy="2880000"/>
            </a:xfrm>
            <a:prstGeom prst="rect">
              <a:avLst/>
            </a:prstGeom>
          </p:spPr>
        </p:pic>
        <p:pic>
          <p:nvPicPr>
            <p:cNvPr id="14" name="Bilde 13">
              <a:extLst>
                <a:ext uri="{FF2B5EF4-FFF2-40B4-BE49-F238E27FC236}">
                  <a16:creationId xmlns:a16="http://schemas.microsoft.com/office/drawing/2014/main" id="{D9AECCBE-8531-404F-AEF2-AA4AB5320BF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51149" y="554674"/>
              <a:ext cx="1540416" cy="2880000"/>
            </a:xfrm>
            <a:prstGeom prst="rect">
              <a:avLst/>
            </a:prstGeom>
          </p:spPr>
        </p:pic>
        <p:pic>
          <p:nvPicPr>
            <p:cNvPr id="15" name="Bilde 14">
              <a:extLst>
                <a:ext uri="{FF2B5EF4-FFF2-40B4-BE49-F238E27FC236}">
                  <a16:creationId xmlns:a16="http://schemas.microsoft.com/office/drawing/2014/main" id="{EE85CA2A-D68B-4AA2-BB33-6B845ED3121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0714" y="554674"/>
              <a:ext cx="2433463" cy="2880000"/>
            </a:xfrm>
            <a:prstGeom prst="rect">
              <a:avLst/>
            </a:prstGeom>
          </p:spPr>
        </p:pic>
        <p:pic>
          <p:nvPicPr>
            <p:cNvPr id="16" name="Picture 6">
              <a:extLst>
                <a:ext uri="{FF2B5EF4-FFF2-40B4-BE49-F238E27FC236}">
                  <a16:creationId xmlns:a16="http://schemas.microsoft.com/office/drawing/2014/main" id="{B465EFA2-20AB-455E-B7B7-45D3CF03453F}"/>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6291565" y="557136"/>
              <a:ext cx="2118619" cy="2864449"/>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e 16">
              <a:extLst>
                <a:ext uri="{FF2B5EF4-FFF2-40B4-BE49-F238E27FC236}">
                  <a16:creationId xmlns:a16="http://schemas.microsoft.com/office/drawing/2014/main" id="{71E3A4BA-AFEF-468B-97C7-2D1F889B982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180487" y="557136"/>
              <a:ext cx="1697446" cy="2864449"/>
            </a:xfrm>
            <a:prstGeom prst="rect">
              <a:avLst/>
            </a:prstGeom>
          </p:spPr>
        </p:pic>
        <p:grpSp>
          <p:nvGrpSpPr>
            <p:cNvPr id="18" name="Gruppe 17">
              <a:extLst>
                <a:ext uri="{FF2B5EF4-FFF2-40B4-BE49-F238E27FC236}">
                  <a16:creationId xmlns:a16="http://schemas.microsoft.com/office/drawing/2014/main" id="{480B97D0-4C06-4C81-9470-339827BC3663}"/>
                </a:ext>
              </a:extLst>
            </p:cNvPr>
            <p:cNvGrpSpPr/>
            <p:nvPr/>
          </p:nvGrpSpPr>
          <p:grpSpPr>
            <a:xfrm>
              <a:off x="300714" y="3738980"/>
              <a:ext cx="11577218" cy="2653649"/>
              <a:chOff x="300714" y="3738980"/>
              <a:chExt cx="11577218" cy="2653649"/>
            </a:xfrm>
          </p:grpSpPr>
          <p:pic>
            <p:nvPicPr>
              <p:cNvPr id="28" name="Picture 4" descr="Image result for ZEN FME">
                <a:extLst>
                  <a:ext uri="{FF2B5EF4-FFF2-40B4-BE49-F238E27FC236}">
                    <a16:creationId xmlns:a16="http://schemas.microsoft.com/office/drawing/2014/main" id="{4436EF4D-6260-40F5-8813-2B394F478FBC}"/>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3345305" y="3876506"/>
                <a:ext cx="2397660" cy="2516123"/>
              </a:xfrm>
              <a:prstGeom prst="rect">
                <a:avLst/>
              </a:prstGeom>
              <a:extLst>
                <a:ext uri="{909E8E84-426E-40DD-AFC4-6F175D3DCCD1}">
                  <a14:hiddenFill xmlns:a14="http://schemas.microsoft.com/office/drawing/2010/main">
                    <a:solidFill>
                      <a:srgbClr val="FFFFFF"/>
                    </a:solidFill>
                  </a14:hiddenFill>
                </a:ext>
              </a:extLst>
            </p:spPr>
          </p:pic>
          <p:sp>
            <p:nvSpPr>
              <p:cNvPr id="29" name="Rektangel 28">
                <a:extLst>
                  <a:ext uri="{FF2B5EF4-FFF2-40B4-BE49-F238E27FC236}">
                    <a16:creationId xmlns:a16="http://schemas.microsoft.com/office/drawing/2014/main" id="{F05A9C29-B2F0-450A-9C77-0E9D4D0B680A}"/>
                  </a:ext>
                </a:extLst>
              </p:cNvPr>
              <p:cNvSpPr/>
              <p:nvPr/>
            </p:nvSpPr>
            <p:spPr>
              <a:xfrm>
                <a:off x="7643829" y="3738980"/>
                <a:ext cx="4234103" cy="914559"/>
              </a:xfrm>
              <a:prstGeom prst="rect">
                <a:avLst/>
              </a:prstGeom>
              <a:solidFill>
                <a:srgbClr val="3D9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err="1">
                    <a:solidFill>
                      <a:schemeClr val="tx1"/>
                    </a:solidFill>
                    <a:latin typeface="Skanska Sans Pro" panose="02000503060000020004" pitchFamily="50" charset="0"/>
                  </a:rPr>
                  <a:t>LowEx</a:t>
                </a:r>
                <a:endParaRPr lang="nb-NO" sz="2400" b="1">
                  <a:solidFill>
                    <a:schemeClr val="tx1"/>
                  </a:solidFill>
                  <a:latin typeface="Skanska Sans Pro" panose="02000503060000020004" pitchFamily="50" charset="0"/>
                </a:endParaRPr>
              </a:p>
            </p:txBody>
          </p:sp>
          <p:pic>
            <p:nvPicPr>
              <p:cNvPr id="30" name="Picture 4" descr="https://images.squarespace-cdn.com/content/5a156c44ccc5c5ef7b893553/1565686013184-9ALACJDZ8HTU8C43SCXD/download.jpg?content-type=image%2Fjpeg">
                <a:extLst>
                  <a:ext uri="{FF2B5EF4-FFF2-40B4-BE49-F238E27FC236}">
                    <a16:creationId xmlns:a16="http://schemas.microsoft.com/office/drawing/2014/main" id="{5515A6AC-9046-4871-9A04-4123F759FB0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714" y="4320063"/>
                <a:ext cx="3461562" cy="1446475"/>
              </a:xfrm>
              <a:prstGeom prst="rect">
                <a:avLst/>
              </a:prstGeom>
              <a:extLst>
                <a:ext uri="{909E8E84-426E-40DD-AFC4-6F175D3DCCD1}">
                  <a14:hiddenFill xmlns:a14="http://schemas.microsoft.com/office/drawing/2010/main">
                    <a:solidFill>
                      <a:srgbClr val="FFFFFF"/>
                    </a:solidFill>
                  </a14:hiddenFill>
                </a:ext>
              </a:extLst>
            </p:spPr>
          </p:pic>
          <p:grpSp>
            <p:nvGrpSpPr>
              <p:cNvPr id="31" name="Gruppe 30">
                <a:extLst>
                  <a:ext uri="{FF2B5EF4-FFF2-40B4-BE49-F238E27FC236}">
                    <a16:creationId xmlns:a16="http://schemas.microsoft.com/office/drawing/2014/main" id="{2EBE8B6C-FDCE-4360-8DF6-97A21953EEC3}"/>
                  </a:ext>
                </a:extLst>
              </p:cNvPr>
              <p:cNvGrpSpPr>
                <a:grpSpLocks noChangeAspect="1"/>
              </p:cNvGrpSpPr>
              <p:nvPr/>
            </p:nvGrpSpPr>
            <p:grpSpPr>
              <a:xfrm>
                <a:off x="5469634" y="3746302"/>
                <a:ext cx="2131998" cy="2566068"/>
                <a:chOff x="3561808" y="-3475081"/>
                <a:chExt cx="2931678" cy="3528561"/>
              </a:xfrm>
            </p:grpSpPr>
            <p:pic>
              <p:nvPicPr>
                <p:cNvPr id="35" name="Bilde 34">
                  <a:extLst>
                    <a:ext uri="{FF2B5EF4-FFF2-40B4-BE49-F238E27FC236}">
                      <a16:creationId xmlns:a16="http://schemas.microsoft.com/office/drawing/2014/main" id="{D4E3BDB5-7A75-4BB4-8E80-35FBD70A85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561808" y="-3475081"/>
                  <a:ext cx="2931678" cy="2525152"/>
                </a:xfrm>
                <a:prstGeom prst="rect">
                  <a:avLst/>
                </a:prstGeom>
              </p:spPr>
            </p:pic>
            <p:pic>
              <p:nvPicPr>
                <p:cNvPr id="36" name="Bilde 35">
                  <a:extLst>
                    <a:ext uri="{FF2B5EF4-FFF2-40B4-BE49-F238E27FC236}">
                      <a16:creationId xmlns:a16="http://schemas.microsoft.com/office/drawing/2014/main" id="{827B3ED6-B503-4B6B-9774-C09329621BB7}"/>
                    </a:ext>
                  </a:extLst>
                </p:cNvPr>
                <p:cNvPicPr>
                  <a:picLocks noChangeAspect="1"/>
                </p:cNvPicPr>
                <p:nvPr/>
              </p:nvPicPr>
              <p:blipFill>
                <a:blip r:embed="rId12"/>
                <a:stretch>
                  <a:fillRect/>
                </a:stretch>
              </p:blipFill>
              <p:spPr>
                <a:xfrm>
                  <a:off x="3561808" y="-978118"/>
                  <a:ext cx="2931678" cy="1031598"/>
                </a:xfrm>
                <a:prstGeom prst="rect">
                  <a:avLst/>
                </a:prstGeom>
              </p:spPr>
            </p:pic>
          </p:grpSp>
          <p:pic>
            <p:nvPicPr>
              <p:cNvPr id="32" name="Picture 8" descr="klima2050">
                <a:extLst>
                  <a:ext uri="{FF2B5EF4-FFF2-40B4-BE49-F238E27FC236}">
                    <a16:creationId xmlns:a16="http://schemas.microsoft.com/office/drawing/2014/main" id="{449E9A66-874A-4308-8D40-B4503D1AB9F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00714" y="5734289"/>
                <a:ext cx="3325200" cy="570994"/>
              </a:xfrm>
              <a:prstGeom prst="rect">
                <a:avLst/>
              </a:prstGeom>
              <a:noFill/>
              <a:extLst>
                <a:ext uri="{909E8E84-426E-40DD-AFC4-6F175D3DCCD1}">
                  <a14:hiddenFill xmlns:a14="http://schemas.microsoft.com/office/drawing/2010/main">
                    <a:solidFill>
                      <a:srgbClr val="FFFFFF"/>
                    </a:solidFill>
                  </a14:hiddenFill>
                </a:ext>
              </a:extLst>
            </p:spPr>
          </p:pic>
          <p:sp>
            <p:nvSpPr>
              <p:cNvPr id="33" name="Rektangel 32">
                <a:extLst>
                  <a:ext uri="{FF2B5EF4-FFF2-40B4-BE49-F238E27FC236}">
                    <a16:creationId xmlns:a16="http://schemas.microsoft.com/office/drawing/2014/main" id="{CEA56750-B307-498E-BA93-50A2296B0832}"/>
                  </a:ext>
                </a:extLst>
              </p:cNvPr>
              <p:cNvSpPr/>
              <p:nvPr/>
            </p:nvSpPr>
            <p:spPr>
              <a:xfrm>
                <a:off x="7643829" y="4557163"/>
                <a:ext cx="4234103" cy="914559"/>
              </a:xfrm>
              <a:prstGeom prst="rect">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err="1">
                    <a:solidFill>
                      <a:schemeClr val="tx1"/>
                    </a:solidFill>
                    <a:latin typeface="Skanska Sans Pro" panose="02000503060000020004" pitchFamily="50" charset="0"/>
                  </a:rPr>
                  <a:t>SynHouse</a:t>
                </a:r>
                <a:endParaRPr lang="nb-NO" sz="2400" b="1">
                  <a:solidFill>
                    <a:schemeClr val="tx1"/>
                  </a:solidFill>
                  <a:latin typeface="Skanska Sans Pro" panose="02000503060000020004" pitchFamily="50" charset="0"/>
                </a:endParaRPr>
              </a:p>
            </p:txBody>
          </p:sp>
          <p:sp>
            <p:nvSpPr>
              <p:cNvPr id="34" name="Rektangel 33">
                <a:extLst>
                  <a:ext uri="{FF2B5EF4-FFF2-40B4-BE49-F238E27FC236}">
                    <a16:creationId xmlns:a16="http://schemas.microsoft.com/office/drawing/2014/main" id="{9F24ED32-C897-4722-9896-FD3939C7E5A5}"/>
                  </a:ext>
                </a:extLst>
              </p:cNvPr>
              <p:cNvSpPr/>
              <p:nvPr/>
            </p:nvSpPr>
            <p:spPr>
              <a:xfrm>
                <a:off x="7643829" y="5386305"/>
                <a:ext cx="4234103" cy="914559"/>
              </a:xfrm>
              <a:prstGeom prst="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tx1"/>
                    </a:solidFill>
                    <a:latin typeface="Skanska Sans Pro" panose="02000503060000020004" pitchFamily="50" charset="0"/>
                  </a:rPr>
                  <a:t>Datastyrt anleggsplass</a:t>
                </a:r>
              </a:p>
            </p:txBody>
          </p:sp>
        </p:grpSp>
        <p:sp>
          <p:nvSpPr>
            <p:cNvPr id="19" name="Rektangel 18">
              <a:extLst>
                <a:ext uri="{FF2B5EF4-FFF2-40B4-BE49-F238E27FC236}">
                  <a16:creationId xmlns:a16="http://schemas.microsoft.com/office/drawing/2014/main" id="{5D7CF08D-6AB1-4C9F-810C-CC3675D03666}"/>
                </a:ext>
              </a:extLst>
            </p:cNvPr>
            <p:cNvSpPr/>
            <p:nvPr/>
          </p:nvSpPr>
          <p:spPr>
            <a:xfrm>
              <a:off x="300714" y="3421586"/>
              <a:ext cx="11577218" cy="30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20" name="Bilde 19">
              <a:extLst>
                <a:ext uri="{FF2B5EF4-FFF2-40B4-BE49-F238E27FC236}">
                  <a16:creationId xmlns:a16="http://schemas.microsoft.com/office/drawing/2014/main" id="{1C4346BE-ED4D-4CD9-BB11-CECC211C3B7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66229" y="3581401"/>
              <a:ext cx="3118993" cy="668150"/>
            </a:xfrm>
            <a:prstGeom prst="rect">
              <a:avLst/>
            </a:prstGeom>
          </p:spPr>
        </p:pic>
        <p:grpSp>
          <p:nvGrpSpPr>
            <p:cNvPr id="21" name="Gruppe 20">
              <a:extLst>
                <a:ext uri="{FF2B5EF4-FFF2-40B4-BE49-F238E27FC236}">
                  <a16:creationId xmlns:a16="http://schemas.microsoft.com/office/drawing/2014/main" id="{15DC430D-46C5-4FFE-A7DA-E641283D945F}"/>
                </a:ext>
              </a:extLst>
            </p:cNvPr>
            <p:cNvGrpSpPr/>
            <p:nvPr/>
          </p:nvGrpSpPr>
          <p:grpSpPr>
            <a:xfrm>
              <a:off x="982239" y="3210056"/>
              <a:ext cx="10554256" cy="438483"/>
              <a:chOff x="982239" y="2990981"/>
              <a:chExt cx="10554256" cy="682087"/>
            </a:xfrm>
          </p:grpSpPr>
          <p:sp>
            <p:nvSpPr>
              <p:cNvPr id="22" name="Pil: ned 21">
                <a:extLst>
                  <a:ext uri="{FF2B5EF4-FFF2-40B4-BE49-F238E27FC236}">
                    <a16:creationId xmlns:a16="http://schemas.microsoft.com/office/drawing/2014/main" id="{4B4D7FD8-A6AB-498D-9026-3BF63C707627}"/>
                  </a:ext>
                </a:extLst>
              </p:cNvPr>
              <p:cNvSpPr/>
              <p:nvPr/>
            </p:nvSpPr>
            <p:spPr>
              <a:xfrm rot="10800000">
                <a:off x="982239" y="2990981"/>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3" name="Pil: ned 22">
                <a:extLst>
                  <a:ext uri="{FF2B5EF4-FFF2-40B4-BE49-F238E27FC236}">
                    <a16:creationId xmlns:a16="http://schemas.microsoft.com/office/drawing/2014/main" id="{47EFD35B-A453-4255-B24C-26210A8BAB63}"/>
                  </a:ext>
                </a:extLst>
              </p:cNvPr>
              <p:cNvSpPr/>
              <p:nvPr/>
            </p:nvSpPr>
            <p:spPr>
              <a:xfrm rot="10800000">
                <a:off x="3296695" y="2990981"/>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4" name="Pil: ned 23">
                <a:extLst>
                  <a:ext uri="{FF2B5EF4-FFF2-40B4-BE49-F238E27FC236}">
                    <a16:creationId xmlns:a16="http://schemas.microsoft.com/office/drawing/2014/main" id="{57263E4C-AF99-4D6A-BA1B-7740940D57EE}"/>
                  </a:ext>
                </a:extLst>
              </p:cNvPr>
              <p:cNvSpPr/>
              <p:nvPr/>
            </p:nvSpPr>
            <p:spPr>
              <a:xfrm rot="10800000">
                <a:off x="5050826" y="2990981"/>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5" name="Pil: ned 24">
                <a:extLst>
                  <a:ext uri="{FF2B5EF4-FFF2-40B4-BE49-F238E27FC236}">
                    <a16:creationId xmlns:a16="http://schemas.microsoft.com/office/drawing/2014/main" id="{1ECC4740-7BF8-49E5-8897-B424905B60AE}"/>
                  </a:ext>
                </a:extLst>
              </p:cNvPr>
              <p:cNvSpPr/>
              <p:nvPr/>
            </p:nvSpPr>
            <p:spPr>
              <a:xfrm rot="10800000">
                <a:off x="6844423" y="2990981"/>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6" name="Pil: ned 25">
                <a:extLst>
                  <a:ext uri="{FF2B5EF4-FFF2-40B4-BE49-F238E27FC236}">
                    <a16:creationId xmlns:a16="http://schemas.microsoft.com/office/drawing/2014/main" id="{44D79D82-BA39-47D2-977A-34C2D862523F}"/>
                  </a:ext>
                </a:extLst>
              </p:cNvPr>
              <p:cNvSpPr/>
              <p:nvPr/>
            </p:nvSpPr>
            <p:spPr>
              <a:xfrm rot="10800000">
                <a:off x="8870639" y="2990981"/>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7" name="Pil: ned 26">
                <a:extLst>
                  <a:ext uri="{FF2B5EF4-FFF2-40B4-BE49-F238E27FC236}">
                    <a16:creationId xmlns:a16="http://schemas.microsoft.com/office/drawing/2014/main" id="{169E0E23-046D-4092-9E7B-C0470529DFAF}"/>
                  </a:ext>
                </a:extLst>
              </p:cNvPr>
              <p:cNvSpPr/>
              <p:nvPr/>
            </p:nvSpPr>
            <p:spPr>
              <a:xfrm rot="10800000">
                <a:off x="10555420" y="2990982"/>
                <a:ext cx="981075" cy="68208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grpSp>
      </p:grpSp>
    </p:spTree>
    <p:extLst>
      <p:ext uri="{BB962C8B-B14F-4D97-AF65-F5344CB8AC3E}">
        <p14:creationId xmlns:p14="http://schemas.microsoft.com/office/powerpoint/2010/main" val="377756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E8E64813-EAD3-4243-BBA1-7EC46903B6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169" b="6169"/>
          <a:stretch>
            <a:fillRect/>
          </a:stretch>
        </p:blipFill>
        <p:spPr>
          <a:xfrm>
            <a:off x="3" y="-161827"/>
            <a:ext cx="12191997" cy="7029452"/>
          </a:xfrm>
        </p:spPr>
      </p:pic>
      <p:sp>
        <p:nvSpPr>
          <p:cNvPr id="4" name="Plassholder for lysbildenummer 3">
            <a:extLst>
              <a:ext uri="{FF2B5EF4-FFF2-40B4-BE49-F238E27FC236}">
                <a16:creationId xmlns:a16="http://schemas.microsoft.com/office/drawing/2014/main" id="{7FADA143-F7F9-456A-9D00-94B450B9E9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DBD5B-30F9-4F9C-AE39-E065C1AC514D}" type="slidenum">
              <a:rPr kumimoji="0" lang="en-US" sz="800" b="0" i="0" u="none" strike="noStrike" kern="1200" cap="none" spc="5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50" normalizeH="0" baseline="0" noProof="0">
              <a:ln>
                <a:noFill/>
              </a:ln>
              <a:solidFill>
                <a:srgbClr val="FFFFFF"/>
              </a:solidFill>
              <a:effectLst/>
              <a:uLnTx/>
              <a:uFillTx/>
              <a:latin typeface="Arial"/>
              <a:ea typeface="+mn-ea"/>
              <a:cs typeface="+mn-cs"/>
            </a:endParaRPr>
          </a:p>
        </p:txBody>
      </p:sp>
      <p:sp>
        <p:nvSpPr>
          <p:cNvPr id="8" name="Plassholder for tekst 7">
            <a:extLst>
              <a:ext uri="{FF2B5EF4-FFF2-40B4-BE49-F238E27FC236}">
                <a16:creationId xmlns:a16="http://schemas.microsoft.com/office/drawing/2014/main" id="{92720FAD-45B1-4AE5-A71E-A1BA1B7E0D23}"/>
              </a:ext>
            </a:extLst>
          </p:cNvPr>
          <p:cNvSpPr>
            <a:spLocks noGrp="1"/>
          </p:cNvSpPr>
          <p:nvPr>
            <p:ph type="body" sz="quarter" idx="14"/>
          </p:nvPr>
        </p:nvSpPr>
        <p:spPr/>
        <p:txBody>
          <a:bodyPr/>
          <a:lstStyle/>
          <a:p>
            <a:r>
              <a:rPr lang="nb-NO" err="1"/>
              <a:t>Poerhouse</a:t>
            </a:r>
            <a:r>
              <a:rPr lang="nb-NO"/>
              <a:t> </a:t>
            </a:r>
            <a:r>
              <a:rPr lang="nb-NO" err="1"/>
              <a:t>Brattørkaia</a:t>
            </a:r>
            <a:endParaRPr lang="nb-NO"/>
          </a:p>
        </p:txBody>
      </p:sp>
      <p:sp>
        <p:nvSpPr>
          <p:cNvPr id="11" name="Plassholder for innhold 1">
            <a:extLst>
              <a:ext uri="{FF2B5EF4-FFF2-40B4-BE49-F238E27FC236}">
                <a16:creationId xmlns:a16="http://schemas.microsoft.com/office/drawing/2014/main" id="{18895BF3-1E1E-4988-B3A3-C834825EE746}"/>
              </a:ext>
            </a:extLst>
          </p:cNvPr>
          <p:cNvSpPr txBox="1">
            <a:spLocks/>
          </p:cNvSpPr>
          <p:nvPr/>
        </p:nvSpPr>
        <p:spPr>
          <a:xfrm>
            <a:off x="1320918" y="885610"/>
            <a:ext cx="774584" cy="539497"/>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000" b="1" i="0" u="none" strike="noStrike" kern="1200" cap="none" spc="40" normalizeH="0" baseline="0" noProof="0">
                <a:ln>
                  <a:noFill/>
                </a:ln>
                <a:solidFill>
                  <a:srgbClr val="FFFFFF"/>
                </a:solidFill>
                <a:effectLst/>
                <a:uLnTx/>
                <a:uFillTx/>
                <a:ea typeface="+mn-ea"/>
                <a:cs typeface="+mn-cs"/>
              </a:rPr>
              <a:t>2015</a:t>
            </a:r>
          </a:p>
        </p:txBody>
      </p:sp>
      <p:sp>
        <p:nvSpPr>
          <p:cNvPr id="12" name="Plassholder for innhold 1">
            <a:extLst>
              <a:ext uri="{FF2B5EF4-FFF2-40B4-BE49-F238E27FC236}">
                <a16:creationId xmlns:a16="http://schemas.microsoft.com/office/drawing/2014/main" id="{5A0EA109-B318-467B-A747-F9E0D3EDBB9F}"/>
              </a:ext>
            </a:extLst>
          </p:cNvPr>
          <p:cNvSpPr txBox="1">
            <a:spLocks/>
          </p:cNvSpPr>
          <p:nvPr/>
        </p:nvSpPr>
        <p:spPr>
          <a:xfrm>
            <a:off x="5623894" y="885082"/>
            <a:ext cx="774584" cy="539497"/>
          </a:xfrm>
          <a:prstGeom prst="rect">
            <a:avLst/>
          </a:prstGeom>
        </p:spPr>
        <p:txBody>
          <a:bodyPr vert="horz" lIns="46800" tIns="46800" rIns="46800" bIns="46800" rtlCol="0">
            <a:noAutofit/>
          </a:bodyPr>
          <a:lst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nb-NO" sz="2000" b="1" i="0" u="none" strike="noStrike" kern="1200" cap="none" spc="0" normalizeH="0" baseline="0" noProof="0">
                <a:ln>
                  <a:noFill/>
                </a:ln>
                <a:solidFill>
                  <a:srgbClr val="FFFFFF"/>
                </a:solidFill>
                <a:effectLst/>
                <a:uLnTx/>
                <a:uFillTx/>
              </a:rPr>
              <a:t>2030</a:t>
            </a:r>
          </a:p>
        </p:txBody>
      </p:sp>
      <p:sp>
        <p:nvSpPr>
          <p:cNvPr id="13" name="Plassholder for innhold 1">
            <a:extLst>
              <a:ext uri="{FF2B5EF4-FFF2-40B4-BE49-F238E27FC236}">
                <a16:creationId xmlns:a16="http://schemas.microsoft.com/office/drawing/2014/main" id="{D235B96B-774B-42A2-A41C-857AD2D8317A}"/>
              </a:ext>
            </a:extLst>
          </p:cNvPr>
          <p:cNvSpPr txBox="1">
            <a:spLocks/>
          </p:cNvSpPr>
          <p:nvPr/>
        </p:nvSpPr>
        <p:spPr>
          <a:xfrm>
            <a:off x="9872366" y="885081"/>
            <a:ext cx="774584" cy="539497"/>
          </a:xfrm>
          <a:prstGeom prst="rect">
            <a:avLst/>
          </a:prstGeom>
        </p:spPr>
        <p:txBody>
          <a:bodyPr vert="horz" lIns="46800" tIns="46800" rIns="46800" bIns="46800" rtlCol="0">
            <a:noAutofit/>
          </a:bodyPr>
          <a:lst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nb-NO" sz="2000" b="1" i="0" u="none" strike="noStrike" kern="1200" cap="none" spc="0" normalizeH="0" baseline="0" noProof="0">
                <a:ln>
                  <a:noFill/>
                </a:ln>
                <a:solidFill>
                  <a:srgbClr val="FFFFFF"/>
                </a:solidFill>
                <a:effectLst/>
                <a:uLnTx/>
                <a:uFillTx/>
                <a:ea typeface="+mn-ea"/>
                <a:cs typeface="+mn-cs"/>
              </a:rPr>
              <a:t>2045</a:t>
            </a:r>
          </a:p>
        </p:txBody>
      </p:sp>
      <p:sp>
        <p:nvSpPr>
          <p:cNvPr id="14" name="Pil: høyre 13">
            <a:extLst>
              <a:ext uri="{FF2B5EF4-FFF2-40B4-BE49-F238E27FC236}">
                <a16:creationId xmlns:a16="http://schemas.microsoft.com/office/drawing/2014/main" id="{12369423-3267-4255-8B4B-812AABDFDE5D}"/>
              </a:ext>
            </a:extLst>
          </p:cNvPr>
          <p:cNvSpPr/>
          <p:nvPr/>
        </p:nvSpPr>
        <p:spPr>
          <a:xfrm>
            <a:off x="2231165" y="885608"/>
            <a:ext cx="3240360" cy="39548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Pil: høyre 14">
            <a:extLst>
              <a:ext uri="{FF2B5EF4-FFF2-40B4-BE49-F238E27FC236}">
                <a16:creationId xmlns:a16="http://schemas.microsoft.com/office/drawing/2014/main" id="{E3C382EC-1A00-4D1C-A86F-CEE1C0E65DD7}"/>
              </a:ext>
            </a:extLst>
          </p:cNvPr>
          <p:cNvSpPr/>
          <p:nvPr/>
        </p:nvSpPr>
        <p:spPr>
          <a:xfrm>
            <a:off x="6502902" y="885082"/>
            <a:ext cx="3240360" cy="39548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kstSylinder 15">
            <a:extLst>
              <a:ext uri="{FF2B5EF4-FFF2-40B4-BE49-F238E27FC236}">
                <a16:creationId xmlns:a16="http://schemas.microsoft.com/office/drawing/2014/main" id="{09DA0093-F038-4B64-BB96-DE84992C2280}"/>
              </a:ext>
            </a:extLst>
          </p:cNvPr>
          <p:cNvSpPr txBox="1"/>
          <p:nvPr/>
        </p:nvSpPr>
        <p:spPr>
          <a:xfrm>
            <a:off x="1058429" y="1339146"/>
            <a:ext cx="1296144" cy="307777"/>
          </a:xfrm>
          <a:prstGeom prst="rect">
            <a:avLst/>
          </a:prstGeom>
          <a:noFill/>
        </p:spPr>
        <p:txBody>
          <a:bodyPr wrap="square" lIns="46800" r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rPr>
              <a:t>Referanseår</a:t>
            </a:r>
          </a:p>
        </p:txBody>
      </p:sp>
      <p:sp>
        <p:nvSpPr>
          <p:cNvPr id="17" name="TekstSylinder 16">
            <a:extLst>
              <a:ext uri="{FF2B5EF4-FFF2-40B4-BE49-F238E27FC236}">
                <a16:creationId xmlns:a16="http://schemas.microsoft.com/office/drawing/2014/main" id="{C375F1DF-5689-4BA0-B006-DD31C70894F9}"/>
              </a:ext>
            </a:extLst>
          </p:cNvPr>
          <p:cNvSpPr txBox="1"/>
          <p:nvPr/>
        </p:nvSpPr>
        <p:spPr>
          <a:xfrm>
            <a:off x="4503594" y="1339146"/>
            <a:ext cx="3168352" cy="523220"/>
          </a:xfrm>
          <a:prstGeom prst="rect">
            <a:avLst/>
          </a:prstGeom>
          <a:noFill/>
        </p:spPr>
        <p:txBody>
          <a:bodyPr wrap="square" lIns="46800" r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rPr>
              <a:t>Innen 2030 skal vi redusere klimagassutslippene våre med 70%</a:t>
            </a:r>
          </a:p>
        </p:txBody>
      </p:sp>
      <p:sp>
        <p:nvSpPr>
          <p:cNvPr id="18" name="TekstSylinder 17">
            <a:extLst>
              <a:ext uri="{FF2B5EF4-FFF2-40B4-BE49-F238E27FC236}">
                <a16:creationId xmlns:a16="http://schemas.microsoft.com/office/drawing/2014/main" id="{56A659C2-529B-9608-8AAE-47200500A519}"/>
              </a:ext>
            </a:extLst>
          </p:cNvPr>
          <p:cNvSpPr txBox="1"/>
          <p:nvPr/>
        </p:nvSpPr>
        <p:spPr>
          <a:xfrm>
            <a:off x="8675482" y="1339146"/>
            <a:ext cx="3168352" cy="523220"/>
          </a:xfrm>
          <a:prstGeom prst="rect">
            <a:avLst/>
          </a:prstGeom>
          <a:noFill/>
        </p:spPr>
        <p:txBody>
          <a:bodyPr wrap="square" lIns="46800" r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ea typeface="+mn-ea"/>
                <a:cs typeface="+mn-cs"/>
              </a:rPr>
              <a:t>Innen 2045 skal 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ea typeface="+mn-ea"/>
                <a:cs typeface="+mn-cs"/>
              </a:rPr>
              <a:t>være klimanøytrale</a:t>
            </a:r>
          </a:p>
        </p:txBody>
      </p:sp>
    </p:spTree>
    <p:extLst>
      <p:ext uri="{BB962C8B-B14F-4D97-AF65-F5344CB8AC3E}">
        <p14:creationId xmlns:p14="http://schemas.microsoft.com/office/powerpoint/2010/main" val="356202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vrundede hjørner 6">
            <a:extLst>
              <a:ext uri="{FF2B5EF4-FFF2-40B4-BE49-F238E27FC236}">
                <a16:creationId xmlns:a16="http://schemas.microsoft.com/office/drawing/2014/main" id="{1085E143-1A11-4C9F-A981-FC192A41D80B}"/>
              </a:ext>
            </a:extLst>
          </p:cNvPr>
          <p:cNvSpPr/>
          <p:nvPr/>
        </p:nvSpPr>
        <p:spPr>
          <a:xfrm>
            <a:off x="2324100" y="3441198"/>
            <a:ext cx="7543800" cy="318860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t>Scope 3 </a:t>
            </a:r>
            <a:r>
              <a:rPr lang="nb-NO" sz="1200"/>
              <a:t>- Andre indirekte </a:t>
            </a:r>
            <a:r>
              <a:rPr lang="nb-NO" sz="1200">
                <a:latin typeface="Shape Sans" panose="00000500000000000000" pitchFamily="50" charset="0"/>
              </a:rPr>
              <a:t>utslipp</a:t>
            </a: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latin typeface="Shape Sans" panose="00000500000000000000" pitchFamily="50" charset="0"/>
            </a:endParaRPr>
          </a:p>
        </p:txBody>
      </p:sp>
      <p:sp>
        <p:nvSpPr>
          <p:cNvPr id="4" name="Plassholder for lysbildenummer 3">
            <a:extLst>
              <a:ext uri="{FF2B5EF4-FFF2-40B4-BE49-F238E27FC236}">
                <a16:creationId xmlns:a16="http://schemas.microsoft.com/office/drawing/2014/main" id="{BF9D1AC6-1693-49EE-9F77-68953F8874EE}"/>
              </a:ext>
            </a:extLst>
          </p:cNvPr>
          <p:cNvSpPr>
            <a:spLocks noGrp="1"/>
          </p:cNvSpPr>
          <p:nvPr>
            <p:ph type="sldNum" sz="quarter" idx="4"/>
          </p:nvPr>
        </p:nvSpPr>
        <p:spPr/>
        <p:txBody>
          <a:bodyPr/>
          <a:lstStyle/>
          <a:p>
            <a:fld id="{EF8DBD5B-30F9-4F9C-AE39-E065C1AC514D}" type="slidenum">
              <a:rPr lang="en-US" noProof="0" smtClean="0"/>
              <a:pPr/>
              <a:t>3</a:t>
            </a:fld>
            <a:endParaRPr lang="en-US" noProof="0"/>
          </a:p>
        </p:txBody>
      </p:sp>
      <p:sp>
        <p:nvSpPr>
          <p:cNvPr id="5" name="Rektangel: avrundede hjørner 4">
            <a:extLst>
              <a:ext uri="{FF2B5EF4-FFF2-40B4-BE49-F238E27FC236}">
                <a16:creationId xmlns:a16="http://schemas.microsoft.com/office/drawing/2014/main" id="{4A22C26C-8B0A-47A1-975A-0FD7FCC4B97F}"/>
              </a:ext>
            </a:extLst>
          </p:cNvPr>
          <p:cNvSpPr/>
          <p:nvPr/>
        </p:nvSpPr>
        <p:spPr>
          <a:xfrm>
            <a:off x="2442776" y="1109202"/>
            <a:ext cx="3590925" cy="20955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latin typeface="Shape Sans" panose="00000500000000000000" pitchFamily="50" charset="0"/>
              </a:rPr>
              <a:t>Scope 1 - </a:t>
            </a:r>
            <a:r>
              <a:rPr lang="nb-NO" sz="1200">
                <a:latin typeface="Shape Sans" panose="00000500000000000000" pitchFamily="50" charset="0"/>
              </a:rPr>
              <a:t>Direkte utslipp fra eget utstyr</a:t>
            </a:r>
          </a:p>
          <a:p>
            <a:pPr algn="ctr"/>
            <a:endParaRPr lang="nb-NO" sz="1200">
              <a:latin typeface="Shape Sans" panose="00000500000000000000" pitchFamily="50" charset="0"/>
            </a:endParaRPr>
          </a:p>
          <a:p>
            <a:pPr algn="ctr"/>
            <a:endParaRPr lang="nb-NO" sz="1200">
              <a:latin typeface="Shape Sans" panose="00000500000000000000" pitchFamily="50" charset="0"/>
            </a:endParaRPr>
          </a:p>
          <a:p>
            <a:pPr algn="ctr"/>
            <a:endParaRPr lang="nb-NO" sz="1200"/>
          </a:p>
          <a:p>
            <a:pPr algn="ctr"/>
            <a:endParaRPr lang="nb-NO" sz="1200"/>
          </a:p>
          <a:p>
            <a:pPr algn="ctr"/>
            <a:endParaRPr lang="nb-NO" sz="1200"/>
          </a:p>
          <a:p>
            <a:pPr algn="ctr"/>
            <a:endParaRPr lang="nb-NO" sz="1200"/>
          </a:p>
          <a:p>
            <a:pPr algn="ctr"/>
            <a:endParaRPr lang="nb-NO" sz="1200"/>
          </a:p>
          <a:p>
            <a:pPr algn="ctr"/>
            <a:endParaRPr lang="nb-NO" sz="1200"/>
          </a:p>
        </p:txBody>
      </p:sp>
      <p:sp>
        <p:nvSpPr>
          <p:cNvPr id="6" name="Rektangel: avrundede hjørner 5">
            <a:extLst>
              <a:ext uri="{FF2B5EF4-FFF2-40B4-BE49-F238E27FC236}">
                <a16:creationId xmlns:a16="http://schemas.microsoft.com/office/drawing/2014/main" id="{79EE2782-85AF-46F9-B79F-348F4FB3A4A1}"/>
              </a:ext>
            </a:extLst>
          </p:cNvPr>
          <p:cNvSpPr/>
          <p:nvPr/>
        </p:nvSpPr>
        <p:spPr>
          <a:xfrm>
            <a:off x="6276974" y="1106956"/>
            <a:ext cx="3590925" cy="20955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a:latin typeface="Shape Sans" panose="00000500000000000000" pitchFamily="50" charset="0"/>
              </a:rPr>
              <a:t>Scope 2 - </a:t>
            </a:r>
            <a:r>
              <a:rPr lang="nb-NO" sz="1200">
                <a:latin typeface="Shape Sans" panose="00000500000000000000" pitchFamily="50" charset="0"/>
              </a:rPr>
              <a:t>Utslipp fra innkjøpt energi</a:t>
            </a:r>
          </a:p>
          <a:p>
            <a:pPr algn="ctr"/>
            <a:endParaRPr lang="nb-NO" sz="1200"/>
          </a:p>
          <a:p>
            <a:pPr algn="ctr"/>
            <a:endParaRPr lang="nb-NO" sz="1200"/>
          </a:p>
          <a:p>
            <a:pPr algn="ctr"/>
            <a:endParaRPr lang="nb-NO" sz="1200"/>
          </a:p>
          <a:p>
            <a:pPr algn="ctr"/>
            <a:endParaRPr lang="nb-NO" sz="1200"/>
          </a:p>
          <a:p>
            <a:pPr algn="ctr"/>
            <a:endParaRPr lang="nb-NO" sz="1200"/>
          </a:p>
          <a:p>
            <a:pPr algn="ctr"/>
            <a:endParaRPr lang="nb-NO" sz="1200"/>
          </a:p>
          <a:p>
            <a:pPr algn="ctr"/>
            <a:endParaRPr lang="nb-NO" sz="1200"/>
          </a:p>
          <a:p>
            <a:pPr algn="ctr"/>
            <a:endParaRPr lang="nb-NO" sz="1200"/>
          </a:p>
        </p:txBody>
      </p:sp>
      <p:pic>
        <p:nvPicPr>
          <p:cNvPr id="8" name="Bilde 7">
            <a:extLst>
              <a:ext uri="{FF2B5EF4-FFF2-40B4-BE49-F238E27FC236}">
                <a16:creationId xmlns:a16="http://schemas.microsoft.com/office/drawing/2014/main" id="{270DC282-54A3-413F-A6C6-6FB5DD232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748" y="1738705"/>
            <a:ext cx="750707" cy="750707"/>
          </a:xfrm>
          <a:prstGeom prst="rect">
            <a:avLst/>
          </a:prstGeom>
        </p:spPr>
      </p:pic>
      <p:pic>
        <p:nvPicPr>
          <p:cNvPr id="10" name="Bilde 9">
            <a:extLst>
              <a:ext uri="{FF2B5EF4-FFF2-40B4-BE49-F238E27FC236}">
                <a16:creationId xmlns:a16="http://schemas.microsoft.com/office/drawing/2014/main" id="{604EDC42-7C7A-46B1-A6E2-992EF9344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113" y="1776099"/>
            <a:ext cx="733425" cy="733425"/>
          </a:xfrm>
          <a:prstGeom prst="rect">
            <a:avLst/>
          </a:prstGeom>
        </p:spPr>
      </p:pic>
      <p:sp>
        <p:nvSpPr>
          <p:cNvPr id="12" name="TekstSylinder 11">
            <a:extLst>
              <a:ext uri="{FF2B5EF4-FFF2-40B4-BE49-F238E27FC236}">
                <a16:creationId xmlns:a16="http://schemas.microsoft.com/office/drawing/2014/main" id="{571A10ED-3371-4576-8598-E3F06CC242B5}"/>
              </a:ext>
            </a:extLst>
          </p:cNvPr>
          <p:cNvSpPr txBox="1"/>
          <p:nvPr/>
        </p:nvSpPr>
        <p:spPr>
          <a:xfrm>
            <a:off x="4917470" y="1915463"/>
            <a:ext cx="500466" cy="246221"/>
          </a:xfrm>
          <a:prstGeom prst="rect">
            <a:avLst/>
          </a:prstGeom>
          <a:noFill/>
        </p:spPr>
        <p:txBody>
          <a:bodyPr wrap="square" lIns="0" tIns="0" rIns="0" bIns="0" rtlCol="0">
            <a:spAutoFit/>
          </a:bodyPr>
          <a:lstStyle/>
          <a:p>
            <a:pPr algn="l"/>
            <a:r>
              <a:rPr lang="nb-NO" sz="1600" spc="40">
                <a:solidFill>
                  <a:schemeClr val="tx2"/>
                </a:solidFill>
              </a:rPr>
              <a:t>CO</a:t>
            </a:r>
            <a:r>
              <a:rPr lang="nb-NO" sz="1600" spc="40" baseline="-25000">
                <a:solidFill>
                  <a:schemeClr val="tx2"/>
                </a:solidFill>
              </a:rPr>
              <a:t>2</a:t>
            </a:r>
          </a:p>
        </p:txBody>
      </p:sp>
      <p:sp>
        <p:nvSpPr>
          <p:cNvPr id="13" name="TekstSylinder 12">
            <a:extLst>
              <a:ext uri="{FF2B5EF4-FFF2-40B4-BE49-F238E27FC236}">
                <a16:creationId xmlns:a16="http://schemas.microsoft.com/office/drawing/2014/main" id="{B8BF0EBB-EB64-43F4-AACE-7D7709E6C575}"/>
              </a:ext>
            </a:extLst>
          </p:cNvPr>
          <p:cNvSpPr txBox="1"/>
          <p:nvPr/>
        </p:nvSpPr>
        <p:spPr>
          <a:xfrm>
            <a:off x="3186611" y="2781878"/>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Drivstoff</a:t>
            </a:r>
          </a:p>
        </p:txBody>
      </p:sp>
      <p:sp>
        <p:nvSpPr>
          <p:cNvPr id="14" name="TekstSylinder 13">
            <a:extLst>
              <a:ext uri="{FF2B5EF4-FFF2-40B4-BE49-F238E27FC236}">
                <a16:creationId xmlns:a16="http://schemas.microsoft.com/office/drawing/2014/main" id="{8A540BBE-79A9-4B6D-A85C-6C7D4CD04476}"/>
              </a:ext>
            </a:extLst>
          </p:cNvPr>
          <p:cNvSpPr txBox="1"/>
          <p:nvPr/>
        </p:nvSpPr>
        <p:spPr>
          <a:xfrm>
            <a:off x="4448424" y="2781878"/>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Prosessutslipp</a:t>
            </a:r>
          </a:p>
        </p:txBody>
      </p:sp>
      <p:pic>
        <p:nvPicPr>
          <p:cNvPr id="15" name="Bilde 14">
            <a:extLst>
              <a:ext uri="{FF2B5EF4-FFF2-40B4-BE49-F238E27FC236}">
                <a16:creationId xmlns:a16="http://schemas.microsoft.com/office/drawing/2014/main" id="{6EFAA51A-FC98-41C5-B7AF-8D6200D77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437" y="1794971"/>
            <a:ext cx="1317943" cy="733425"/>
          </a:xfrm>
          <a:prstGeom prst="rect">
            <a:avLst/>
          </a:prstGeom>
        </p:spPr>
      </p:pic>
      <mc:AlternateContent xmlns:mc="http://schemas.openxmlformats.org/markup-compatibility/2006" xmlns:a14="http://schemas.microsoft.com/office/drawing/2010/main">
        <mc:Choice Requires="a14">
          <p:sp>
            <p:nvSpPr>
              <p:cNvPr id="16" name="TekstSylinder 15">
                <a:extLst>
                  <a:ext uri="{FF2B5EF4-FFF2-40B4-BE49-F238E27FC236}">
                    <a16:creationId xmlns:a16="http://schemas.microsoft.com/office/drawing/2014/main" id="{617DF2AE-CCCC-4461-8F7D-2F9984D083CF}"/>
                  </a:ext>
                </a:extLst>
              </p:cNvPr>
              <p:cNvSpPr txBox="1"/>
              <p:nvPr/>
            </p:nvSpPr>
            <p:spPr>
              <a:xfrm rot="5400000">
                <a:off x="8419466" y="2077684"/>
                <a:ext cx="924176" cy="246221"/>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nb-NO" sz="1600" i="1" spc="40" smtClean="0">
                          <a:solidFill>
                            <a:schemeClr val="tx2"/>
                          </a:solidFill>
                          <a:latin typeface="Cambria Math" panose="02040503050406030204" pitchFamily="18" charset="0"/>
                          <a:ea typeface="Cambria Math" panose="02040503050406030204" pitchFamily="18" charset="0"/>
                        </a:rPr>
                        <m:t>~</m:t>
                      </m:r>
                    </m:oMath>
                  </m:oMathPara>
                </a14:m>
                <a:endParaRPr lang="nb-NO" sz="1600" spc="40">
                  <a:solidFill>
                    <a:schemeClr val="tx2"/>
                  </a:solidFill>
                </a:endParaRPr>
              </a:p>
            </p:txBody>
          </p:sp>
        </mc:Choice>
        <mc:Fallback xmlns="">
          <p:sp>
            <p:nvSpPr>
              <p:cNvPr id="16" name="TekstSylinder 15">
                <a:extLst>
                  <a:ext uri="{FF2B5EF4-FFF2-40B4-BE49-F238E27FC236}">
                    <a16:creationId xmlns:a16="http://schemas.microsoft.com/office/drawing/2014/main" id="{617DF2AE-CCCC-4461-8F7D-2F9984D083CF}"/>
                  </a:ext>
                </a:extLst>
              </p:cNvPr>
              <p:cNvSpPr txBox="1">
                <a:spLocks noRot="1" noChangeAspect="1" noMove="1" noResize="1" noEditPoints="1" noAdjustHandles="1" noChangeArrowheads="1" noChangeShapeType="1" noTextEdit="1"/>
              </p:cNvSpPr>
              <p:nvPr/>
            </p:nvSpPr>
            <p:spPr>
              <a:xfrm rot="5400000">
                <a:off x="8419466" y="2077684"/>
                <a:ext cx="924176" cy="246221"/>
              </a:xfrm>
              <a:prstGeom prst="rect">
                <a:avLst/>
              </a:prstGeom>
              <a:blipFill>
                <a:blip r:embed="rId5"/>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17" name="TekstSylinder 16">
                <a:extLst>
                  <a:ext uri="{FF2B5EF4-FFF2-40B4-BE49-F238E27FC236}">
                    <a16:creationId xmlns:a16="http://schemas.microsoft.com/office/drawing/2014/main" id="{BADD207F-4EFF-411B-86C3-759E8B41E2FD}"/>
                  </a:ext>
                </a:extLst>
              </p:cNvPr>
              <p:cNvSpPr txBox="1"/>
              <p:nvPr/>
            </p:nvSpPr>
            <p:spPr>
              <a:xfrm rot="5400000">
                <a:off x="8287191" y="2077684"/>
                <a:ext cx="924176" cy="246221"/>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nb-NO" sz="1600" i="1" spc="40" smtClean="0">
                          <a:solidFill>
                            <a:schemeClr val="tx2"/>
                          </a:solidFill>
                          <a:latin typeface="Cambria Math" panose="02040503050406030204" pitchFamily="18" charset="0"/>
                          <a:ea typeface="Cambria Math" panose="02040503050406030204" pitchFamily="18" charset="0"/>
                        </a:rPr>
                        <m:t>~</m:t>
                      </m:r>
                    </m:oMath>
                  </m:oMathPara>
                </a14:m>
                <a:endParaRPr lang="nb-NO" sz="1600" spc="40">
                  <a:solidFill>
                    <a:schemeClr val="tx2"/>
                  </a:solidFill>
                </a:endParaRPr>
              </a:p>
            </p:txBody>
          </p:sp>
        </mc:Choice>
        <mc:Fallback xmlns="">
          <p:sp>
            <p:nvSpPr>
              <p:cNvPr id="17" name="TekstSylinder 16">
                <a:extLst>
                  <a:ext uri="{FF2B5EF4-FFF2-40B4-BE49-F238E27FC236}">
                    <a16:creationId xmlns:a16="http://schemas.microsoft.com/office/drawing/2014/main" id="{BADD207F-4EFF-411B-86C3-759E8B41E2FD}"/>
                  </a:ext>
                </a:extLst>
              </p:cNvPr>
              <p:cNvSpPr txBox="1">
                <a:spLocks noRot="1" noChangeAspect="1" noMove="1" noResize="1" noEditPoints="1" noAdjustHandles="1" noChangeArrowheads="1" noChangeShapeType="1" noTextEdit="1"/>
              </p:cNvSpPr>
              <p:nvPr/>
            </p:nvSpPr>
            <p:spPr>
              <a:xfrm rot="5400000">
                <a:off x="8287191" y="2077684"/>
                <a:ext cx="924176" cy="246221"/>
              </a:xfrm>
              <a:prstGeom prst="rect">
                <a:avLst/>
              </a:prstGeom>
              <a:blipFill>
                <a:blip r:embed="rId6"/>
                <a:stretch>
                  <a:fillRect/>
                </a:stretch>
              </a:blipFill>
            </p:spPr>
            <p:txBody>
              <a:bodyPr/>
              <a:lstStyle/>
              <a:p>
                <a:r>
                  <a:rPr lang="nb-NO">
                    <a:noFill/>
                  </a:rPr>
                  <a:t> </a:t>
                </a:r>
              </a:p>
            </p:txBody>
          </p:sp>
        </mc:Fallback>
      </mc:AlternateContent>
      <p:sp>
        <p:nvSpPr>
          <p:cNvPr id="20" name="Rektangel 19">
            <a:extLst>
              <a:ext uri="{FF2B5EF4-FFF2-40B4-BE49-F238E27FC236}">
                <a16:creationId xmlns:a16="http://schemas.microsoft.com/office/drawing/2014/main" id="{2B6B9730-D5D6-4E08-8E3B-60F4C03FE65B}"/>
              </a:ext>
            </a:extLst>
          </p:cNvPr>
          <p:cNvSpPr/>
          <p:nvPr/>
        </p:nvSpPr>
        <p:spPr>
          <a:xfrm>
            <a:off x="7010704" y="1871389"/>
            <a:ext cx="628540" cy="658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18" name="TekstSylinder 17">
                <a:extLst>
                  <a:ext uri="{FF2B5EF4-FFF2-40B4-BE49-F238E27FC236}">
                    <a16:creationId xmlns:a16="http://schemas.microsoft.com/office/drawing/2014/main" id="{63D9B91E-5957-405C-A967-16E2D3B5298F}"/>
                  </a:ext>
                </a:extLst>
              </p:cNvPr>
              <p:cNvSpPr txBox="1"/>
              <p:nvPr/>
            </p:nvSpPr>
            <p:spPr>
              <a:xfrm rot="5400000">
                <a:off x="8142128" y="2077683"/>
                <a:ext cx="924176" cy="246221"/>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nb-NO" sz="1600" i="1" spc="40" smtClean="0">
                          <a:solidFill>
                            <a:schemeClr val="tx2"/>
                          </a:solidFill>
                          <a:latin typeface="Cambria Math" panose="02040503050406030204" pitchFamily="18" charset="0"/>
                          <a:ea typeface="Cambria Math" panose="02040503050406030204" pitchFamily="18" charset="0"/>
                        </a:rPr>
                        <m:t>~</m:t>
                      </m:r>
                    </m:oMath>
                  </m:oMathPara>
                </a14:m>
                <a:endParaRPr lang="nb-NO" sz="1600" spc="40">
                  <a:solidFill>
                    <a:schemeClr val="tx2"/>
                  </a:solidFill>
                </a:endParaRPr>
              </a:p>
            </p:txBody>
          </p:sp>
        </mc:Choice>
        <mc:Fallback xmlns="">
          <p:sp>
            <p:nvSpPr>
              <p:cNvPr id="18" name="TekstSylinder 17">
                <a:extLst>
                  <a:ext uri="{FF2B5EF4-FFF2-40B4-BE49-F238E27FC236}">
                    <a16:creationId xmlns:a16="http://schemas.microsoft.com/office/drawing/2014/main" id="{63D9B91E-5957-405C-A967-16E2D3B5298F}"/>
                  </a:ext>
                </a:extLst>
              </p:cNvPr>
              <p:cNvSpPr txBox="1">
                <a:spLocks noRot="1" noChangeAspect="1" noMove="1" noResize="1" noEditPoints="1" noAdjustHandles="1" noChangeArrowheads="1" noChangeShapeType="1" noTextEdit="1"/>
              </p:cNvSpPr>
              <p:nvPr/>
            </p:nvSpPr>
            <p:spPr>
              <a:xfrm rot="5400000">
                <a:off x="8142128" y="2077683"/>
                <a:ext cx="924176" cy="246221"/>
              </a:xfrm>
              <a:prstGeom prst="rect">
                <a:avLst/>
              </a:prstGeom>
              <a:blipFill>
                <a:blip r:embed="rId7"/>
                <a:stretch>
                  <a:fillRect/>
                </a:stretch>
              </a:blipFill>
            </p:spPr>
            <p:txBody>
              <a:bodyPr/>
              <a:lstStyle/>
              <a:p>
                <a:r>
                  <a:rPr lang="nb-NO">
                    <a:noFill/>
                  </a:rPr>
                  <a:t> </a:t>
                </a:r>
              </a:p>
            </p:txBody>
          </p:sp>
        </mc:Fallback>
      </mc:AlternateContent>
      <p:sp>
        <p:nvSpPr>
          <p:cNvPr id="19" name="Ellipse 18">
            <a:extLst>
              <a:ext uri="{FF2B5EF4-FFF2-40B4-BE49-F238E27FC236}">
                <a16:creationId xmlns:a16="http://schemas.microsoft.com/office/drawing/2014/main" id="{AA45C29F-685C-4AAC-BF6E-04462984CCC3}"/>
              </a:ext>
            </a:extLst>
          </p:cNvPr>
          <p:cNvSpPr/>
          <p:nvPr/>
        </p:nvSpPr>
        <p:spPr>
          <a:xfrm>
            <a:off x="7094445" y="2020602"/>
            <a:ext cx="461057" cy="4163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3AA93354-3B85-4CD6-A0A9-F65AFD52C782}"/>
              </a:ext>
            </a:extLst>
          </p:cNvPr>
          <p:cNvSpPr/>
          <p:nvPr/>
        </p:nvSpPr>
        <p:spPr>
          <a:xfrm>
            <a:off x="7246926" y="220591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D9587C4-4705-4ABB-9693-4345465C78E3}"/>
              </a:ext>
            </a:extLst>
          </p:cNvPr>
          <p:cNvSpPr/>
          <p:nvPr/>
        </p:nvSpPr>
        <p:spPr>
          <a:xfrm>
            <a:off x="7372953" y="220591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kstSylinder 22">
            <a:extLst>
              <a:ext uri="{FF2B5EF4-FFF2-40B4-BE49-F238E27FC236}">
                <a16:creationId xmlns:a16="http://schemas.microsoft.com/office/drawing/2014/main" id="{07B51F6D-BAE5-406D-A55C-7E9A73E0E744}"/>
              </a:ext>
            </a:extLst>
          </p:cNvPr>
          <p:cNvSpPr txBox="1"/>
          <p:nvPr/>
        </p:nvSpPr>
        <p:spPr>
          <a:xfrm>
            <a:off x="7042647" y="2649963"/>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Strøm</a:t>
            </a:r>
          </a:p>
        </p:txBody>
      </p:sp>
      <p:sp>
        <p:nvSpPr>
          <p:cNvPr id="24" name="TekstSylinder 23">
            <a:extLst>
              <a:ext uri="{FF2B5EF4-FFF2-40B4-BE49-F238E27FC236}">
                <a16:creationId xmlns:a16="http://schemas.microsoft.com/office/drawing/2014/main" id="{2C3436F3-11DE-43CE-9C38-5320F0170ED4}"/>
              </a:ext>
            </a:extLst>
          </p:cNvPr>
          <p:cNvSpPr txBox="1"/>
          <p:nvPr/>
        </p:nvSpPr>
        <p:spPr>
          <a:xfrm>
            <a:off x="8428422" y="2573019"/>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Fjernvarme</a:t>
            </a:r>
          </a:p>
        </p:txBody>
      </p:sp>
      <p:sp>
        <p:nvSpPr>
          <p:cNvPr id="25" name="Rektangel: avrundede hjørner 24">
            <a:extLst>
              <a:ext uri="{FF2B5EF4-FFF2-40B4-BE49-F238E27FC236}">
                <a16:creationId xmlns:a16="http://schemas.microsoft.com/office/drawing/2014/main" id="{55221326-AC69-42AB-B39D-86C36A58859E}"/>
              </a:ext>
            </a:extLst>
          </p:cNvPr>
          <p:cNvSpPr/>
          <p:nvPr/>
        </p:nvSpPr>
        <p:spPr>
          <a:xfrm>
            <a:off x="2603500" y="4010963"/>
            <a:ext cx="3311525" cy="2433240"/>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avrundede hjørner 25">
            <a:extLst>
              <a:ext uri="{FF2B5EF4-FFF2-40B4-BE49-F238E27FC236}">
                <a16:creationId xmlns:a16="http://schemas.microsoft.com/office/drawing/2014/main" id="{ABA6B777-5F74-4A3A-8194-30C39F97F05A}"/>
              </a:ext>
            </a:extLst>
          </p:cNvPr>
          <p:cNvSpPr/>
          <p:nvPr/>
        </p:nvSpPr>
        <p:spPr>
          <a:xfrm>
            <a:off x="6276975" y="4010963"/>
            <a:ext cx="3311525" cy="2433240"/>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26">
            <a:extLst>
              <a:ext uri="{FF2B5EF4-FFF2-40B4-BE49-F238E27FC236}">
                <a16:creationId xmlns:a16="http://schemas.microsoft.com/office/drawing/2014/main" id="{4AA811A8-C593-4C2D-B70B-913569D0AA61}"/>
              </a:ext>
            </a:extLst>
          </p:cNvPr>
          <p:cNvSpPr txBox="1"/>
          <p:nvPr/>
        </p:nvSpPr>
        <p:spPr>
          <a:xfrm>
            <a:off x="2902709" y="4162078"/>
            <a:ext cx="2713106" cy="276999"/>
          </a:xfrm>
          <a:prstGeom prst="rect">
            <a:avLst/>
          </a:prstGeom>
          <a:noFill/>
        </p:spPr>
        <p:txBody>
          <a:bodyPr wrap="square" lIns="0" tIns="0" rIns="0" bIns="0" rtlCol="0">
            <a:spAutoFit/>
          </a:bodyPr>
          <a:lstStyle/>
          <a:p>
            <a:pPr algn="ctr"/>
            <a:r>
              <a:rPr lang="nb-NO" sz="1000" spc="40" err="1">
                <a:solidFill>
                  <a:schemeClr val="tx2"/>
                </a:solidFill>
                <a:latin typeface="Shape Sans" panose="00000500000000000000" pitchFamily="50" charset="0"/>
              </a:rPr>
              <a:t>Oppstrømsutslipp</a:t>
            </a:r>
            <a:r>
              <a:rPr lang="nb-NO" sz="800" spc="40">
                <a:solidFill>
                  <a:schemeClr val="tx2"/>
                </a:solidFill>
                <a:latin typeface="Shape Sans" panose="00000500000000000000" pitchFamily="50" charset="0"/>
              </a:rPr>
              <a:t> </a:t>
            </a:r>
          </a:p>
          <a:p>
            <a:pPr algn="ctr"/>
            <a:r>
              <a:rPr lang="nb-NO" sz="800" spc="40">
                <a:solidFill>
                  <a:schemeClr val="tx2"/>
                </a:solidFill>
                <a:latin typeface="Shape Sans" panose="00000500000000000000" pitchFamily="50" charset="0"/>
              </a:rPr>
              <a:t> innkjøpte varer og tjenester</a:t>
            </a:r>
          </a:p>
        </p:txBody>
      </p:sp>
      <p:sp>
        <p:nvSpPr>
          <p:cNvPr id="28" name="TekstSylinder 27">
            <a:extLst>
              <a:ext uri="{FF2B5EF4-FFF2-40B4-BE49-F238E27FC236}">
                <a16:creationId xmlns:a16="http://schemas.microsoft.com/office/drawing/2014/main" id="{A04CBB0A-3F6D-408C-8E25-769CADAF6C6B}"/>
              </a:ext>
            </a:extLst>
          </p:cNvPr>
          <p:cNvSpPr txBox="1"/>
          <p:nvPr/>
        </p:nvSpPr>
        <p:spPr>
          <a:xfrm>
            <a:off x="6576184" y="4162077"/>
            <a:ext cx="2713106" cy="276999"/>
          </a:xfrm>
          <a:prstGeom prst="rect">
            <a:avLst/>
          </a:prstGeom>
          <a:noFill/>
        </p:spPr>
        <p:txBody>
          <a:bodyPr wrap="square" lIns="0" tIns="0" rIns="0" bIns="0" rtlCol="0">
            <a:spAutoFit/>
          </a:bodyPr>
          <a:lstStyle/>
          <a:p>
            <a:pPr algn="ctr"/>
            <a:r>
              <a:rPr lang="nb-NO" sz="1000" spc="40" err="1">
                <a:solidFill>
                  <a:schemeClr val="tx2"/>
                </a:solidFill>
                <a:latin typeface="Shape Sans" panose="00000500000000000000" pitchFamily="50" charset="0"/>
              </a:rPr>
              <a:t>Nedstrømsutslipp</a:t>
            </a:r>
            <a:r>
              <a:rPr lang="nb-NO" sz="800" spc="40">
                <a:solidFill>
                  <a:schemeClr val="tx2"/>
                </a:solidFill>
                <a:latin typeface="Shape Sans" panose="00000500000000000000" pitchFamily="50" charset="0"/>
              </a:rPr>
              <a:t> </a:t>
            </a:r>
          </a:p>
          <a:p>
            <a:pPr algn="ctr"/>
            <a:r>
              <a:rPr lang="nb-NO" sz="800" spc="40">
                <a:solidFill>
                  <a:schemeClr val="tx2"/>
                </a:solidFill>
                <a:latin typeface="Shape Sans" panose="00000500000000000000" pitchFamily="50" charset="0"/>
              </a:rPr>
              <a:t>Solgte varer og tjenester</a:t>
            </a:r>
          </a:p>
        </p:txBody>
      </p:sp>
      <p:pic>
        <p:nvPicPr>
          <p:cNvPr id="29" name="Bilde 28">
            <a:extLst>
              <a:ext uri="{FF2B5EF4-FFF2-40B4-BE49-F238E27FC236}">
                <a16:creationId xmlns:a16="http://schemas.microsoft.com/office/drawing/2014/main" id="{51A578FF-416A-4E29-B51F-0F129EC6B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748" y="4690932"/>
            <a:ext cx="1185365" cy="1185365"/>
          </a:xfrm>
          <a:prstGeom prst="rect">
            <a:avLst/>
          </a:prstGeom>
        </p:spPr>
      </p:pic>
      <p:sp>
        <p:nvSpPr>
          <p:cNvPr id="30" name="Rektangel 29">
            <a:extLst>
              <a:ext uri="{FF2B5EF4-FFF2-40B4-BE49-F238E27FC236}">
                <a16:creationId xmlns:a16="http://schemas.microsoft.com/office/drawing/2014/main" id="{4B7F186C-E5F1-4267-9BE8-52F6BB568A4B}"/>
              </a:ext>
            </a:extLst>
          </p:cNvPr>
          <p:cNvSpPr/>
          <p:nvPr/>
        </p:nvSpPr>
        <p:spPr>
          <a:xfrm>
            <a:off x="2989580" y="5071250"/>
            <a:ext cx="1458844" cy="9157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1" name="Bilde 30">
            <a:extLst>
              <a:ext uri="{FF2B5EF4-FFF2-40B4-BE49-F238E27FC236}">
                <a16:creationId xmlns:a16="http://schemas.microsoft.com/office/drawing/2014/main" id="{619D897C-2628-4E81-9040-AE63B8DFE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536" y="5606197"/>
            <a:ext cx="585326" cy="540200"/>
          </a:xfrm>
          <a:prstGeom prst="rect">
            <a:avLst/>
          </a:prstGeom>
        </p:spPr>
      </p:pic>
      <p:pic>
        <p:nvPicPr>
          <p:cNvPr id="35" name="Grafikk 34" descr="Ta av med heldekkende fyll">
            <a:extLst>
              <a:ext uri="{FF2B5EF4-FFF2-40B4-BE49-F238E27FC236}">
                <a16:creationId xmlns:a16="http://schemas.microsoft.com/office/drawing/2014/main" id="{6383CFC1-11C2-4069-B240-56C391D51B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34465" y="4493115"/>
            <a:ext cx="600077" cy="600077"/>
          </a:xfrm>
          <a:prstGeom prst="rect">
            <a:avLst/>
          </a:prstGeom>
        </p:spPr>
      </p:pic>
      <p:pic>
        <p:nvPicPr>
          <p:cNvPr id="37" name="Grafikk 36" descr="Bil med heldekkende fyll">
            <a:extLst>
              <a:ext uri="{FF2B5EF4-FFF2-40B4-BE49-F238E27FC236}">
                <a16:creationId xmlns:a16="http://schemas.microsoft.com/office/drawing/2014/main" id="{72C7FFC3-A143-4D42-A9CD-6E4A2BB48F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2285" y="5046344"/>
            <a:ext cx="747091" cy="747091"/>
          </a:xfrm>
          <a:prstGeom prst="rect">
            <a:avLst/>
          </a:prstGeom>
        </p:spPr>
      </p:pic>
      <p:sp>
        <p:nvSpPr>
          <p:cNvPr id="40" name="TekstSylinder 39">
            <a:extLst>
              <a:ext uri="{FF2B5EF4-FFF2-40B4-BE49-F238E27FC236}">
                <a16:creationId xmlns:a16="http://schemas.microsoft.com/office/drawing/2014/main" id="{635C8E26-A11C-4013-B898-4D36DEA27071}"/>
              </a:ext>
            </a:extLst>
          </p:cNvPr>
          <p:cNvSpPr txBox="1"/>
          <p:nvPr/>
        </p:nvSpPr>
        <p:spPr>
          <a:xfrm>
            <a:off x="4563291" y="4987146"/>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Flyreiser</a:t>
            </a:r>
          </a:p>
        </p:txBody>
      </p:sp>
      <p:sp>
        <p:nvSpPr>
          <p:cNvPr id="41" name="TekstSylinder 40">
            <a:extLst>
              <a:ext uri="{FF2B5EF4-FFF2-40B4-BE49-F238E27FC236}">
                <a16:creationId xmlns:a16="http://schemas.microsoft.com/office/drawing/2014/main" id="{AD7F5E15-38F4-4EB3-8BE4-8753AFAD7413}"/>
              </a:ext>
            </a:extLst>
          </p:cNvPr>
          <p:cNvSpPr txBox="1"/>
          <p:nvPr/>
        </p:nvSpPr>
        <p:spPr>
          <a:xfrm>
            <a:off x="4021720" y="5630545"/>
            <a:ext cx="1142502" cy="307777"/>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Ansattes reiser til/fra jobb</a:t>
            </a:r>
          </a:p>
        </p:txBody>
      </p:sp>
      <p:sp>
        <p:nvSpPr>
          <p:cNvPr id="42" name="TekstSylinder 41">
            <a:extLst>
              <a:ext uri="{FF2B5EF4-FFF2-40B4-BE49-F238E27FC236}">
                <a16:creationId xmlns:a16="http://schemas.microsoft.com/office/drawing/2014/main" id="{0F821652-8D2E-480E-A53E-B38ACA8528FD}"/>
              </a:ext>
            </a:extLst>
          </p:cNvPr>
          <p:cNvSpPr txBox="1"/>
          <p:nvPr/>
        </p:nvSpPr>
        <p:spPr>
          <a:xfrm>
            <a:off x="4695825" y="6169717"/>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Avfallsbehandling</a:t>
            </a:r>
          </a:p>
        </p:txBody>
      </p:sp>
      <p:pic>
        <p:nvPicPr>
          <p:cNvPr id="44" name="Grafikk 43" descr="Resirkuler kontur">
            <a:extLst>
              <a:ext uri="{FF2B5EF4-FFF2-40B4-BE49-F238E27FC236}">
                <a16:creationId xmlns:a16="http://schemas.microsoft.com/office/drawing/2014/main" id="{E2D139EE-6C83-4A31-99A1-30762F7FFB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9361" y="5595913"/>
            <a:ext cx="678552" cy="678552"/>
          </a:xfrm>
          <a:prstGeom prst="rect">
            <a:avLst/>
          </a:prstGeom>
        </p:spPr>
      </p:pic>
      <p:sp>
        <p:nvSpPr>
          <p:cNvPr id="45" name="TekstSylinder 44">
            <a:extLst>
              <a:ext uri="{FF2B5EF4-FFF2-40B4-BE49-F238E27FC236}">
                <a16:creationId xmlns:a16="http://schemas.microsoft.com/office/drawing/2014/main" id="{0C1BA55A-9E52-405D-866C-23E1D1D59A5A}"/>
              </a:ext>
            </a:extLst>
          </p:cNvPr>
          <p:cNvSpPr txBox="1"/>
          <p:nvPr/>
        </p:nvSpPr>
        <p:spPr>
          <a:xfrm>
            <a:off x="3137293" y="5129726"/>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Transport</a:t>
            </a:r>
          </a:p>
        </p:txBody>
      </p:sp>
      <p:sp>
        <p:nvSpPr>
          <p:cNvPr id="46" name="TekstSylinder 45">
            <a:extLst>
              <a:ext uri="{FF2B5EF4-FFF2-40B4-BE49-F238E27FC236}">
                <a16:creationId xmlns:a16="http://schemas.microsoft.com/office/drawing/2014/main" id="{8C75D5B5-85F4-403C-BDEB-40A06170534B}"/>
              </a:ext>
            </a:extLst>
          </p:cNvPr>
          <p:cNvSpPr txBox="1"/>
          <p:nvPr/>
        </p:nvSpPr>
        <p:spPr>
          <a:xfrm>
            <a:off x="3186611" y="6206002"/>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Varer og tjenester</a:t>
            </a:r>
          </a:p>
        </p:txBody>
      </p:sp>
      <p:pic>
        <p:nvPicPr>
          <p:cNvPr id="47" name="Grafikk 46" descr="Resirkuler kontur">
            <a:extLst>
              <a:ext uri="{FF2B5EF4-FFF2-40B4-BE49-F238E27FC236}">
                <a16:creationId xmlns:a16="http://schemas.microsoft.com/office/drawing/2014/main" id="{250F4703-90BC-48A8-B5F8-F7D6EDEA6F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59110" y="5455354"/>
            <a:ext cx="691043" cy="691043"/>
          </a:xfrm>
          <a:prstGeom prst="rect">
            <a:avLst/>
          </a:prstGeom>
        </p:spPr>
      </p:pic>
      <p:sp>
        <p:nvSpPr>
          <p:cNvPr id="48" name="Rektangel 47">
            <a:extLst>
              <a:ext uri="{FF2B5EF4-FFF2-40B4-BE49-F238E27FC236}">
                <a16:creationId xmlns:a16="http://schemas.microsoft.com/office/drawing/2014/main" id="{26426FA1-B8A1-4382-88F6-5990BE6FD597}"/>
              </a:ext>
            </a:extLst>
          </p:cNvPr>
          <p:cNvSpPr/>
          <p:nvPr/>
        </p:nvSpPr>
        <p:spPr>
          <a:xfrm>
            <a:off x="6790132" y="4622109"/>
            <a:ext cx="628540" cy="658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Ellipse 48">
            <a:extLst>
              <a:ext uri="{FF2B5EF4-FFF2-40B4-BE49-F238E27FC236}">
                <a16:creationId xmlns:a16="http://schemas.microsoft.com/office/drawing/2014/main" id="{18158743-35D8-4B25-86A5-3ECB327DADED}"/>
              </a:ext>
            </a:extLst>
          </p:cNvPr>
          <p:cNvSpPr/>
          <p:nvPr/>
        </p:nvSpPr>
        <p:spPr>
          <a:xfrm>
            <a:off x="6873873" y="4743343"/>
            <a:ext cx="461057" cy="4163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25376C2D-124E-472C-B42C-5329A3326312}"/>
              </a:ext>
            </a:extLst>
          </p:cNvPr>
          <p:cNvSpPr/>
          <p:nvPr/>
        </p:nvSpPr>
        <p:spPr>
          <a:xfrm>
            <a:off x="7042647" y="495023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Ellipse 50">
            <a:extLst>
              <a:ext uri="{FF2B5EF4-FFF2-40B4-BE49-F238E27FC236}">
                <a16:creationId xmlns:a16="http://schemas.microsoft.com/office/drawing/2014/main" id="{0CCA77F5-A02F-4B6E-9BE4-135864283BEA}"/>
              </a:ext>
            </a:extLst>
          </p:cNvPr>
          <p:cNvSpPr/>
          <p:nvPr/>
        </p:nvSpPr>
        <p:spPr>
          <a:xfrm>
            <a:off x="7149247" y="495023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3" name="Grafikk 52" descr="Mynter med heldekkende fyll">
            <a:extLst>
              <a:ext uri="{FF2B5EF4-FFF2-40B4-BE49-F238E27FC236}">
                <a16:creationId xmlns:a16="http://schemas.microsoft.com/office/drawing/2014/main" id="{3E7627E2-2053-43DC-A189-A92F0D52C7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46545" y="4536209"/>
            <a:ext cx="828041" cy="828041"/>
          </a:xfrm>
          <a:prstGeom prst="rect">
            <a:avLst/>
          </a:prstGeom>
        </p:spPr>
      </p:pic>
      <p:sp>
        <p:nvSpPr>
          <p:cNvPr id="54" name="TekstSylinder 53">
            <a:extLst>
              <a:ext uri="{FF2B5EF4-FFF2-40B4-BE49-F238E27FC236}">
                <a16:creationId xmlns:a16="http://schemas.microsoft.com/office/drawing/2014/main" id="{820E0640-B668-42AE-8708-DC260279124A}"/>
              </a:ext>
            </a:extLst>
          </p:cNvPr>
          <p:cNvSpPr txBox="1"/>
          <p:nvPr/>
        </p:nvSpPr>
        <p:spPr>
          <a:xfrm>
            <a:off x="8361730" y="5350511"/>
            <a:ext cx="1142502" cy="153888"/>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Investeringer</a:t>
            </a:r>
          </a:p>
        </p:txBody>
      </p:sp>
      <p:sp>
        <p:nvSpPr>
          <p:cNvPr id="55" name="TekstSylinder 54">
            <a:extLst>
              <a:ext uri="{FF2B5EF4-FFF2-40B4-BE49-F238E27FC236}">
                <a16:creationId xmlns:a16="http://schemas.microsoft.com/office/drawing/2014/main" id="{384BB5CA-9222-42B4-A18A-0A7408F99955}"/>
              </a:ext>
            </a:extLst>
          </p:cNvPr>
          <p:cNvSpPr txBox="1"/>
          <p:nvPr/>
        </p:nvSpPr>
        <p:spPr>
          <a:xfrm>
            <a:off x="7438430" y="6108057"/>
            <a:ext cx="1331515" cy="307777"/>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Sluttbehandling av solgte produkter</a:t>
            </a:r>
          </a:p>
        </p:txBody>
      </p:sp>
      <p:sp>
        <p:nvSpPr>
          <p:cNvPr id="56" name="TekstSylinder 55">
            <a:extLst>
              <a:ext uri="{FF2B5EF4-FFF2-40B4-BE49-F238E27FC236}">
                <a16:creationId xmlns:a16="http://schemas.microsoft.com/office/drawing/2014/main" id="{AF7E0175-3ACD-49DD-B492-352E899916AD}"/>
              </a:ext>
            </a:extLst>
          </p:cNvPr>
          <p:cNvSpPr txBox="1"/>
          <p:nvPr/>
        </p:nvSpPr>
        <p:spPr>
          <a:xfrm>
            <a:off x="6590129" y="5314696"/>
            <a:ext cx="1142502" cy="461665"/>
          </a:xfrm>
          <a:prstGeom prst="rect">
            <a:avLst/>
          </a:prstGeom>
          <a:noFill/>
        </p:spPr>
        <p:txBody>
          <a:bodyPr wrap="square" lIns="0" tIns="0" rIns="0" bIns="0" rtlCol="0">
            <a:spAutoFit/>
          </a:bodyPr>
          <a:lstStyle/>
          <a:p>
            <a:pPr algn="l"/>
            <a:r>
              <a:rPr lang="nb-NO" sz="1000" spc="40">
                <a:solidFill>
                  <a:schemeClr val="tx2"/>
                </a:solidFill>
                <a:latin typeface="Shape Sans" panose="00000500000000000000" pitchFamily="50" charset="0"/>
              </a:rPr>
              <a:t>Bruk av solgte produkter/utleide lokaler</a:t>
            </a:r>
          </a:p>
        </p:txBody>
      </p:sp>
      <p:sp>
        <p:nvSpPr>
          <p:cNvPr id="2" name="Tittel 5">
            <a:extLst>
              <a:ext uri="{FF2B5EF4-FFF2-40B4-BE49-F238E27FC236}">
                <a16:creationId xmlns:a16="http://schemas.microsoft.com/office/drawing/2014/main" id="{67356D9F-EE9D-C2B0-1F7C-F6D451967C53}"/>
              </a:ext>
            </a:extLst>
          </p:cNvPr>
          <p:cNvSpPr txBox="1">
            <a:spLocks/>
          </p:cNvSpPr>
          <p:nvPr/>
        </p:nvSpPr>
        <p:spPr>
          <a:xfrm>
            <a:off x="856086" y="303517"/>
            <a:ext cx="11021062" cy="576000"/>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b-NO"/>
              <a:t>Klimamålinger </a:t>
            </a:r>
          </a:p>
        </p:txBody>
      </p:sp>
    </p:spTree>
    <p:extLst>
      <p:ext uri="{BB962C8B-B14F-4D97-AF65-F5344CB8AC3E}">
        <p14:creationId xmlns:p14="http://schemas.microsoft.com/office/powerpoint/2010/main" val="227797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CA1D3D7-D5A8-410D-9E2C-2E308D0EB5D3}"/>
              </a:ext>
            </a:extLst>
          </p:cNvPr>
          <p:cNvGraphicFramePr>
            <a:graphicFrameLocks/>
          </p:cNvGraphicFramePr>
          <p:nvPr/>
        </p:nvGraphicFramePr>
        <p:xfrm>
          <a:off x="153822" y="1398326"/>
          <a:ext cx="5495925" cy="4057649"/>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a:extLst>
              <a:ext uri="{FF2B5EF4-FFF2-40B4-BE49-F238E27FC236}">
                <a16:creationId xmlns:a16="http://schemas.microsoft.com/office/drawing/2014/main" id="{BE9563CE-F13E-163D-1C8B-D9BC0028FF2A}"/>
              </a:ext>
            </a:extLst>
          </p:cNvPr>
          <p:cNvSpPr txBox="1"/>
          <p:nvPr/>
        </p:nvSpPr>
        <p:spPr>
          <a:xfrm>
            <a:off x="438150" y="348212"/>
            <a:ext cx="7772400" cy="584775"/>
          </a:xfrm>
          <a:prstGeom prst="rect">
            <a:avLst/>
          </a:prstGeom>
          <a:noFill/>
        </p:spPr>
        <p:txBody>
          <a:bodyPr wrap="square">
            <a:spAutoFit/>
          </a:bodyPr>
          <a:lstStyle/>
          <a:p>
            <a:r>
              <a:rPr lang="nb-NO" sz="3200" spc="40">
                <a:solidFill>
                  <a:srgbClr val="002060"/>
                </a:solidFill>
                <a:latin typeface="Shape Sans" panose="00000500000000000000" pitchFamily="50" charset="0"/>
              </a:rPr>
              <a:t>Klimafotavtrykk i Skanska Norge i 2022</a:t>
            </a:r>
          </a:p>
        </p:txBody>
      </p:sp>
      <p:sp>
        <p:nvSpPr>
          <p:cNvPr id="6" name="Google Shape;714;p34">
            <a:extLst>
              <a:ext uri="{FF2B5EF4-FFF2-40B4-BE49-F238E27FC236}">
                <a16:creationId xmlns:a16="http://schemas.microsoft.com/office/drawing/2014/main" id="{5A690311-4C6E-2336-FFF3-6877E930532A}"/>
              </a:ext>
            </a:extLst>
          </p:cNvPr>
          <p:cNvSpPr/>
          <p:nvPr/>
        </p:nvSpPr>
        <p:spPr>
          <a:xfrm rot="987511" flipH="1" flipV="1">
            <a:off x="4688050" y="2168320"/>
            <a:ext cx="2110765" cy="1260487"/>
          </a:xfrm>
          <a:custGeom>
            <a:avLst/>
            <a:gdLst/>
            <a:ahLst/>
            <a:cxnLst/>
            <a:rect l="l" t="t" r="r" b="b"/>
            <a:pathLst>
              <a:path w="28444" h="20434" extrusionOk="0">
                <a:moveTo>
                  <a:pt x="28443" y="1"/>
                </a:moveTo>
                <a:cubicBezTo>
                  <a:pt x="28443" y="1"/>
                  <a:pt x="27742" y="72"/>
                  <a:pt x="26686" y="151"/>
                </a:cubicBezTo>
                <a:cubicBezTo>
                  <a:pt x="26163" y="193"/>
                  <a:pt x="25554" y="241"/>
                  <a:pt x="24901" y="294"/>
                </a:cubicBezTo>
                <a:cubicBezTo>
                  <a:pt x="24578" y="320"/>
                  <a:pt x="24243" y="347"/>
                  <a:pt x="23904" y="373"/>
                </a:cubicBezTo>
                <a:cubicBezTo>
                  <a:pt x="23564" y="396"/>
                  <a:pt x="23218" y="418"/>
                  <a:pt x="22872" y="440"/>
                </a:cubicBezTo>
                <a:cubicBezTo>
                  <a:pt x="21491" y="528"/>
                  <a:pt x="20145" y="628"/>
                  <a:pt x="19123" y="673"/>
                </a:cubicBezTo>
                <a:cubicBezTo>
                  <a:pt x="18113" y="725"/>
                  <a:pt x="17440" y="761"/>
                  <a:pt x="17440" y="761"/>
                </a:cubicBezTo>
                <a:lnTo>
                  <a:pt x="18479" y="2255"/>
                </a:lnTo>
                <a:cubicBezTo>
                  <a:pt x="18479" y="2255"/>
                  <a:pt x="18205" y="2456"/>
                  <a:pt x="17724" y="2807"/>
                </a:cubicBezTo>
                <a:cubicBezTo>
                  <a:pt x="17237" y="3148"/>
                  <a:pt x="16540" y="3637"/>
                  <a:pt x="15705" y="4224"/>
                </a:cubicBezTo>
                <a:cubicBezTo>
                  <a:pt x="14872" y="4813"/>
                  <a:pt x="13873" y="5464"/>
                  <a:pt x="12816" y="6182"/>
                </a:cubicBezTo>
                <a:cubicBezTo>
                  <a:pt x="12284" y="6536"/>
                  <a:pt x="11725" y="6888"/>
                  <a:pt x="11161" y="7253"/>
                </a:cubicBezTo>
                <a:cubicBezTo>
                  <a:pt x="10597" y="7617"/>
                  <a:pt x="10028" y="7993"/>
                  <a:pt x="9445" y="8347"/>
                </a:cubicBezTo>
                <a:cubicBezTo>
                  <a:pt x="8864" y="8706"/>
                  <a:pt x="8284" y="9066"/>
                  <a:pt x="7712" y="9419"/>
                </a:cubicBezTo>
                <a:cubicBezTo>
                  <a:pt x="7141" y="9774"/>
                  <a:pt x="6568" y="10105"/>
                  <a:pt x="6019" y="10434"/>
                </a:cubicBezTo>
                <a:cubicBezTo>
                  <a:pt x="4923" y="11097"/>
                  <a:pt x="3880" y="11687"/>
                  <a:pt x="2990" y="12195"/>
                </a:cubicBezTo>
                <a:cubicBezTo>
                  <a:pt x="2103" y="12711"/>
                  <a:pt x="1348" y="13114"/>
                  <a:pt x="825" y="13405"/>
                </a:cubicBezTo>
                <a:cubicBezTo>
                  <a:pt x="300" y="13694"/>
                  <a:pt x="1" y="13859"/>
                  <a:pt x="1" y="13859"/>
                </a:cubicBezTo>
                <a:cubicBezTo>
                  <a:pt x="1" y="13859"/>
                  <a:pt x="461" y="13871"/>
                  <a:pt x="1154" y="13888"/>
                </a:cubicBezTo>
                <a:cubicBezTo>
                  <a:pt x="1846" y="13904"/>
                  <a:pt x="2783" y="13939"/>
                  <a:pt x="3714" y="13951"/>
                </a:cubicBezTo>
                <a:cubicBezTo>
                  <a:pt x="4655" y="13969"/>
                  <a:pt x="5597" y="13989"/>
                  <a:pt x="6303" y="14003"/>
                </a:cubicBezTo>
                <a:cubicBezTo>
                  <a:pt x="7013" y="14011"/>
                  <a:pt x="7487" y="14017"/>
                  <a:pt x="7487" y="14017"/>
                </a:cubicBezTo>
                <a:cubicBezTo>
                  <a:pt x="7487" y="14017"/>
                  <a:pt x="7246" y="14427"/>
                  <a:pt x="6884" y="15044"/>
                </a:cubicBezTo>
                <a:cubicBezTo>
                  <a:pt x="6513" y="15651"/>
                  <a:pt x="6014" y="16459"/>
                  <a:pt x="5505" y="17264"/>
                </a:cubicBezTo>
                <a:cubicBezTo>
                  <a:pt x="4999" y="18075"/>
                  <a:pt x="4470" y="18856"/>
                  <a:pt x="4074" y="19450"/>
                </a:cubicBezTo>
                <a:cubicBezTo>
                  <a:pt x="3674" y="20041"/>
                  <a:pt x="3407" y="20434"/>
                  <a:pt x="3407" y="20434"/>
                </a:cubicBezTo>
                <a:cubicBezTo>
                  <a:pt x="3407" y="20434"/>
                  <a:pt x="3725" y="20274"/>
                  <a:pt x="4283" y="19996"/>
                </a:cubicBezTo>
                <a:cubicBezTo>
                  <a:pt x="4838" y="19714"/>
                  <a:pt x="5639" y="19325"/>
                  <a:pt x="6584" y="18825"/>
                </a:cubicBezTo>
                <a:cubicBezTo>
                  <a:pt x="7531" y="18330"/>
                  <a:pt x="8640" y="17758"/>
                  <a:pt x="9811" y="17111"/>
                </a:cubicBezTo>
                <a:cubicBezTo>
                  <a:pt x="10397" y="16788"/>
                  <a:pt x="11009" y="16467"/>
                  <a:pt x="11620" y="16119"/>
                </a:cubicBezTo>
                <a:cubicBezTo>
                  <a:pt x="12231" y="15772"/>
                  <a:pt x="12852" y="15420"/>
                  <a:pt x="13473" y="15068"/>
                </a:cubicBezTo>
                <a:cubicBezTo>
                  <a:pt x="14097" y="14721"/>
                  <a:pt x="14708" y="14350"/>
                  <a:pt x="15315" y="13994"/>
                </a:cubicBezTo>
                <a:cubicBezTo>
                  <a:pt x="15918" y="13634"/>
                  <a:pt x="16518" y="13286"/>
                  <a:pt x="17090" y="12937"/>
                </a:cubicBezTo>
                <a:cubicBezTo>
                  <a:pt x="18228" y="12228"/>
                  <a:pt x="19302" y="11583"/>
                  <a:pt x="20203" y="10998"/>
                </a:cubicBezTo>
                <a:cubicBezTo>
                  <a:pt x="21105" y="10416"/>
                  <a:pt x="21857" y="9930"/>
                  <a:pt x="22384" y="9590"/>
                </a:cubicBezTo>
                <a:cubicBezTo>
                  <a:pt x="22904" y="9239"/>
                  <a:pt x="23201" y="9040"/>
                  <a:pt x="23201" y="9040"/>
                </a:cubicBezTo>
                <a:lnTo>
                  <a:pt x="24241" y="10535"/>
                </a:lnTo>
                <a:cubicBezTo>
                  <a:pt x="24241" y="10535"/>
                  <a:pt x="24537" y="9888"/>
                  <a:pt x="24980" y="8920"/>
                </a:cubicBezTo>
                <a:cubicBezTo>
                  <a:pt x="25423" y="7960"/>
                  <a:pt x="25969" y="6635"/>
                  <a:pt x="26501" y="5326"/>
                </a:cubicBezTo>
                <a:cubicBezTo>
                  <a:pt x="26631" y="4997"/>
                  <a:pt x="26762" y="4669"/>
                  <a:pt x="26891" y="4345"/>
                </a:cubicBezTo>
                <a:cubicBezTo>
                  <a:pt x="27014" y="4018"/>
                  <a:pt x="27134" y="3695"/>
                  <a:pt x="27251" y="3383"/>
                </a:cubicBezTo>
                <a:cubicBezTo>
                  <a:pt x="27478" y="2757"/>
                  <a:pt x="27690" y="2174"/>
                  <a:pt x="27871" y="1674"/>
                </a:cubicBezTo>
                <a:cubicBezTo>
                  <a:pt x="28229" y="679"/>
                  <a:pt x="28443" y="1"/>
                  <a:pt x="28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Chart 2">
            <a:extLst>
              <a:ext uri="{FF2B5EF4-FFF2-40B4-BE49-F238E27FC236}">
                <a16:creationId xmlns:a16="http://schemas.microsoft.com/office/drawing/2014/main" id="{22B753F4-3CF3-364A-CD75-253979DFEE5B}"/>
              </a:ext>
            </a:extLst>
          </p:cNvPr>
          <p:cNvGraphicFramePr>
            <a:graphicFrameLocks/>
          </p:cNvGraphicFramePr>
          <p:nvPr/>
        </p:nvGraphicFramePr>
        <p:xfrm>
          <a:off x="4621642" y="160450"/>
          <a:ext cx="8685080" cy="6351638"/>
        </p:xfrm>
        <a:graphic>
          <a:graphicData uri="http://schemas.openxmlformats.org/drawingml/2006/chart">
            <c:chart xmlns:c="http://schemas.openxmlformats.org/drawingml/2006/chart" xmlns:r="http://schemas.openxmlformats.org/officeDocument/2006/relationships" r:id="rId4"/>
          </a:graphicData>
        </a:graphic>
      </p:graphicFrame>
      <p:sp>
        <p:nvSpPr>
          <p:cNvPr id="4" name="Plassholder for lysbildenummer 3">
            <a:extLst>
              <a:ext uri="{FF2B5EF4-FFF2-40B4-BE49-F238E27FC236}">
                <a16:creationId xmlns:a16="http://schemas.microsoft.com/office/drawing/2014/main" id="{38016C18-CE6D-9D04-4176-61E230571790}"/>
              </a:ext>
            </a:extLst>
          </p:cNvPr>
          <p:cNvSpPr>
            <a:spLocks noGrp="1"/>
          </p:cNvSpPr>
          <p:nvPr>
            <p:ph type="sldNum" sz="quarter" idx="12"/>
          </p:nvPr>
        </p:nvSpPr>
        <p:spPr/>
        <p:txBody>
          <a:bodyPr/>
          <a:lstStyle/>
          <a:p>
            <a:fld id="{E07FCF37-0424-4E99-B3FC-C45380CDD7A6}" type="slidenum">
              <a:rPr lang="nb-NO" smtClean="0"/>
              <a:t>4</a:t>
            </a:fld>
            <a:endParaRPr lang="nb-NO"/>
          </a:p>
        </p:txBody>
      </p:sp>
      <p:graphicFrame>
        <p:nvGraphicFramePr>
          <p:cNvPr id="7" name="Chart 6">
            <a:extLst>
              <a:ext uri="{FF2B5EF4-FFF2-40B4-BE49-F238E27FC236}">
                <a16:creationId xmlns:a16="http://schemas.microsoft.com/office/drawing/2014/main" id="{FCABFC01-4488-1EDC-21F8-875DE83F4BBF}"/>
              </a:ext>
            </a:extLst>
          </p:cNvPr>
          <p:cNvGraphicFramePr>
            <a:graphicFrameLocks/>
          </p:cNvGraphicFramePr>
          <p:nvPr/>
        </p:nvGraphicFramePr>
        <p:xfrm>
          <a:off x="5743432" y="1141212"/>
          <a:ext cx="6294746" cy="52900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2D169D81-8D96-3FD8-4DB7-8B6F5A41EA40}"/>
              </a:ext>
            </a:extLst>
          </p:cNvPr>
          <p:cNvGraphicFramePr>
            <a:graphicFrameLocks/>
          </p:cNvGraphicFramePr>
          <p:nvPr/>
        </p:nvGraphicFramePr>
        <p:xfrm>
          <a:off x="153822" y="1820333"/>
          <a:ext cx="5357977" cy="36999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4395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ACA2C9E-820E-4FFE-B60A-4EC05DEB88AB}"/>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AACA2C9E-820E-4FFE-B60A-4EC05DEB88AB}"/>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3" name="Platshållare för bild 7" descr="En bild som visar gräs, utomhus, skatebordåkning, pojke&#10;&#10;Automatiskt genererad beskrivning">
            <a:extLst>
              <a:ext uri="{FF2B5EF4-FFF2-40B4-BE49-F238E27FC236}">
                <a16:creationId xmlns:a16="http://schemas.microsoft.com/office/drawing/2014/main" id="{EB0D1CD0-816F-BE40-ADB0-3B6220EDAA62}"/>
              </a:ext>
            </a:extLst>
          </p:cNvPr>
          <p:cNvPicPr>
            <a:picLocks noGrp="1" noChangeAspect="1"/>
          </p:cNvPicPr>
          <p:nvPr>
            <p:ph type="pic" sz="quarter" idx="18"/>
          </p:nvPr>
        </p:nvPicPr>
        <p:blipFill rotWithShape="1">
          <a:blip r:embed="rId6" cstate="screen">
            <a:extLst>
              <a:ext uri="{28A0092B-C50C-407E-A947-70E740481C1C}">
                <a14:useLocalDpi xmlns:a14="http://schemas.microsoft.com/office/drawing/2010/main"/>
              </a:ext>
            </a:extLst>
          </a:blip>
          <a:srcRect/>
          <a:stretch/>
        </p:blipFill>
        <p:spPr>
          <a:xfrm>
            <a:off x="8128000" y="0"/>
            <a:ext cx="4062413" cy="6858000"/>
          </a:xfrm>
        </p:spPr>
      </p:pic>
      <p:sp>
        <p:nvSpPr>
          <p:cNvPr id="3" name="Text Placeholder 2">
            <a:extLst>
              <a:ext uri="{FF2B5EF4-FFF2-40B4-BE49-F238E27FC236}">
                <a16:creationId xmlns:a16="http://schemas.microsoft.com/office/drawing/2014/main" id="{93A819A0-26B3-AC42-B410-8F0AF0D8C86D}"/>
              </a:ext>
            </a:extLst>
          </p:cNvPr>
          <p:cNvSpPr>
            <a:spLocks noGrp="1"/>
          </p:cNvSpPr>
          <p:nvPr>
            <p:ph type="body" sz="quarter" idx="14"/>
          </p:nvPr>
        </p:nvSpPr>
        <p:spPr>
          <a:xfrm>
            <a:off x="576001" y="720001"/>
            <a:ext cx="7253551" cy="860400"/>
          </a:xfrm>
        </p:spPr>
        <p:txBody>
          <a:bodyPr/>
          <a:lstStyle/>
          <a:p>
            <a:r>
              <a:rPr lang="en-US">
                <a:latin typeface="Shape Sans" panose="00000500000000000000" pitchFamily="50" charset="0"/>
              </a:rPr>
              <a:t>Skanska Group carbon emissions (Scope 1 &amp; 2)</a:t>
            </a:r>
          </a:p>
        </p:txBody>
      </p:sp>
      <p:sp>
        <p:nvSpPr>
          <p:cNvPr id="20" name="Text Placeholder 19">
            <a:extLst>
              <a:ext uri="{FF2B5EF4-FFF2-40B4-BE49-F238E27FC236}">
                <a16:creationId xmlns:a16="http://schemas.microsoft.com/office/drawing/2014/main" id="{FA16BBCA-B1AA-0F4A-9657-86E7B59C3448}"/>
              </a:ext>
            </a:extLst>
          </p:cNvPr>
          <p:cNvSpPr>
            <a:spLocks noGrp="1"/>
          </p:cNvSpPr>
          <p:nvPr>
            <p:ph type="body" sz="quarter" idx="16"/>
          </p:nvPr>
        </p:nvSpPr>
        <p:spPr>
          <a:xfrm rot="5400000">
            <a:off x="10901732" y="803644"/>
            <a:ext cx="2093913" cy="486626"/>
          </a:xfrm>
        </p:spPr>
        <p:txBody>
          <a:bodyPr/>
          <a:lstStyle/>
          <a:p>
            <a:r>
              <a:rPr lang="en-US" err="1"/>
              <a:t>Täby</a:t>
            </a:r>
            <a:r>
              <a:rPr lang="en-US"/>
              <a:t> Park Stockholm Sverige</a:t>
            </a:r>
          </a:p>
        </p:txBody>
      </p:sp>
      <p:sp>
        <p:nvSpPr>
          <p:cNvPr id="15" name="TextBox 14">
            <a:extLst>
              <a:ext uri="{FF2B5EF4-FFF2-40B4-BE49-F238E27FC236}">
                <a16:creationId xmlns:a16="http://schemas.microsoft.com/office/drawing/2014/main" id="{F61B7DF0-1700-4877-81A4-7DD93B37E5C1}"/>
              </a:ext>
            </a:extLst>
          </p:cNvPr>
          <p:cNvSpPr txBox="1"/>
          <p:nvPr/>
        </p:nvSpPr>
        <p:spPr>
          <a:xfrm>
            <a:off x="575999" y="1893859"/>
            <a:ext cx="7253551" cy="379463"/>
          </a:xfrm>
          <a:prstGeom prst="rect">
            <a:avLst/>
          </a:prstGeom>
          <a:noFill/>
        </p:spPr>
        <p:txBody>
          <a:bodyPr wrap="square" lIns="0" rIns="0" rtlCol="0">
            <a:spAutoFit/>
          </a:bodyPr>
          <a:lstStyle/>
          <a:p>
            <a:pPr defTabSz="1219170">
              <a:buClr>
                <a:srgbClr val="000000"/>
              </a:buClr>
            </a:pPr>
            <a:r>
              <a:rPr lang="en-US" sz="933" kern="0" spc="40">
                <a:solidFill>
                  <a:srgbClr val="143275"/>
                </a:solidFill>
                <a:latin typeface="Shape Sans" panose="00000500000000000000" pitchFamily="50" charset="0"/>
                <a:cs typeface="Arial"/>
                <a:sym typeface="Arial"/>
              </a:rPr>
              <a:t>Scope 1: Direct emissions from owned or controlled sources</a:t>
            </a:r>
          </a:p>
          <a:p>
            <a:pPr defTabSz="1219170">
              <a:buClr>
                <a:srgbClr val="000000"/>
              </a:buClr>
            </a:pPr>
            <a:r>
              <a:rPr lang="en-US" sz="933" kern="0" spc="40">
                <a:solidFill>
                  <a:srgbClr val="143275"/>
                </a:solidFill>
                <a:latin typeface="Shape Sans" panose="00000500000000000000" pitchFamily="50" charset="0"/>
                <a:cs typeface="Arial"/>
                <a:sym typeface="Arial"/>
              </a:rPr>
              <a:t>Scope 2: Indirect emissions from the generation of purchased energy</a:t>
            </a:r>
          </a:p>
        </p:txBody>
      </p:sp>
      <p:sp>
        <p:nvSpPr>
          <p:cNvPr id="2" name="TextBox 1">
            <a:extLst>
              <a:ext uri="{FF2B5EF4-FFF2-40B4-BE49-F238E27FC236}">
                <a16:creationId xmlns:a16="http://schemas.microsoft.com/office/drawing/2014/main" id="{D088688D-47E2-FDD2-49A0-BC4297272010}"/>
              </a:ext>
            </a:extLst>
          </p:cNvPr>
          <p:cNvSpPr txBox="1"/>
          <p:nvPr/>
        </p:nvSpPr>
        <p:spPr>
          <a:xfrm>
            <a:off x="6327187" y="1603421"/>
            <a:ext cx="1783459" cy="707886"/>
          </a:xfrm>
          <a:prstGeom prst="rect">
            <a:avLst/>
          </a:prstGeom>
          <a:noFill/>
        </p:spPr>
        <p:txBody>
          <a:bodyPr wrap="square" lIns="0" tIns="0" rIns="0" bIns="0" rtlCol="0">
            <a:spAutoFit/>
          </a:bodyPr>
          <a:lstStyle/>
          <a:p>
            <a:pPr algn="ctr" defTabSz="685783">
              <a:defRPr/>
            </a:pPr>
            <a:r>
              <a:rPr lang="sv-SE" sz="3600" dirty="0">
                <a:solidFill>
                  <a:srgbClr val="143275"/>
                </a:solidFill>
                <a:latin typeface="Shape Sans" panose="00000500000000000000" pitchFamily="50" charset="0"/>
                <a:cs typeface="Arial"/>
                <a:sym typeface="Arial"/>
              </a:rPr>
              <a:t>-57%*</a:t>
            </a:r>
          </a:p>
          <a:p>
            <a:pPr algn="ctr" defTabSz="685783">
              <a:defRPr/>
            </a:pPr>
            <a:r>
              <a:rPr lang="sv-SE" sz="1000" dirty="0">
                <a:solidFill>
                  <a:srgbClr val="143275"/>
                </a:solidFill>
                <a:latin typeface="Shape Sans" panose="00000500000000000000" pitchFamily="50" charset="0"/>
                <a:cs typeface="Arial"/>
                <a:sym typeface="Arial"/>
              </a:rPr>
              <a:t>Absolute </a:t>
            </a:r>
            <a:r>
              <a:rPr lang="sv-SE" sz="1000" dirty="0" err="1">
                <a:solidFill>
                  <a:srgbClr val="143275"/>
                </a:solidFill>
                <a:latin typeface="Shape Sans" panose="00000500000000000000" pitchFamily="50" charset="0"/>
                <a:cs typeface="Arial"/>
                <a:sym typeface="Arial"/>
              </a:rPr>
              <a:t>carbon</a:t>
            </a:r>
            <a:r>
              <a:rPr lang="sv-SE" sz="1000" dirty="0">
                <a:solidFill>
                  <a:srgbClr val="143275"/>
                </a:solidFill>
                <a:latin typeface="Shape Sans" panose="00000500000000000000" pitchFamily="50" charset="0"/>
                <a:cs typeface="Arial"/>
                <a:sym typeface="Arial"/>
              </a:rPr>
              <a:t> </a:t>
            </a:r>
            <a:r>
              <a:rPr lang="sv-SE" sz="1000" dirty="0" err="1">
                <a:solidFill>
                  <a:srgbClr val="143275"/>
                </a:solidFill>
                <a:latin typeface="Shape Sans" panose="00000500000000000000" pitchFamily="50" charset="0"/>
                <a:cs typeface="Arial"/>
                <a:sym typeface="Arial"/>
              </a:rPr>
              <a:t>reduction</a:t>
            </a:r>
            <a:endParaRPr lang="en-US" sz="800" dirty="0">
              <a:solidFill>
                <a:srgbClr val="143275"/>
              </a:solidFill>
              <a:latin typeface="Shape Sans" panose="00000500000000000000" pitchFamily="50" charset="0"/>
              <a:cs typeface="Arial"/>
              <a:sym typeface="Arial"/>
            </a:endParaRPr>
          </a:p>
        </p:txBody>
      </p:sp>
      <p:graphicFrame>
        <p:nvGraphicFramePr>
          <p:cNvPr id="5" name="Chart 4">
            <a:extLst>
              <a:ext uri="{FF2B5EF4-FFF2-40B4-BE49-F238E27FC236}">
                <a16:creationId xmlns:a16="http://schemas.microsoft.com/office/drawing/2014/main" id="{AE55CCFF-F42E-3F27-CB17-C830EAB8428E}"/>
              </a:ext>
            </a:extLst>
          </p:cNvPr>
          <p:cNvGraphicFramePr/>
          <p:nvPr/>
        </p:nvGraphicFramePr>
        <p:xfrm>
          <a:off x="575999" y="2372780"/>
          <a:ext cx="7489828" cy="3533755"/>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D74FCB92-AEF2-15B9-2286-0AF9D062ECFF}"/>
              </a:ext>
            </a:extLst>
          </p:cNvPr>
          <p:cNvSpPr txBox="1"/>
          <p:nvPr/>
        </p:nvSpPr>
        <p:spPr>
          <a:xfrm>
            <a:off x="3793471" y="3810214"/>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179</a:t>
            </a:r>
            <a:endParaRPr lang="en-US" sz="933">
              <a:solidFill>
                <a:srgbClr val="143275"/>
              </a:solidFill>
              <a:latin typeface="Shape Sans" panose="00000500000000000000" pitchFamily="50" charset="0"/>
              <a:cs typeface="Arial"/>
              <a:sym typeface="Arial"/>
            </a:endParaRPr>
          </a:p>
        </p:txBody>
      </p:sp>
      <p:sp>
        <p:nvSpPr>
          <p:cNvPr id="9" name="TextBox 8">
            <a:extLst>
              <a:ext uri="{FF2B5EF4-FFF2-40B4-BE49-F238E27FC236}">
                <a16:creationId xmlns:a16="http://schemas.microsoft.com/office/drawing/2014/main" id="{41956FD3-AEEE-0E04-CADC-616A7C6446FC}"/>
              </a:ext>
            </a:extLst>
          </p:cNvPr>
          <p:cNvSpPr txBox="1"/>
          <p:nvPr/>
        </p:nvSpPr>
        <p:spPr>
          <a:xfrm>
            <a:off x="3399930" y="3646094"/>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216</a:t>
            </a:r>
            <a:endParaRPr lang="en-US" sz="933">
              <a:solidFill>
                <a:srgbClr val="143275"/>
              </a:solidFill>
              <a:latin typeface="Shape Sans" panose="00000500000000000000" pitchFamily="50" charset="0"/>
              <a:cs typeface="Arial"/>
              <a:sym typeface="Arial"/>
            </a:endParaRPr>
          </a:p>
        </p:txBody>
      </p:sp>
      <p:sp>
        <p:nvSpPr>
          <p:cNvPr id="10" name="TextBox 9">
            <a:extLst>
              <a:ext uri="{FF2B5EF4-FFF2-40B4-BE49-F238E27FC236}">
                <a16:creationId xmlns:a16="http://schemas.microsoft.com/office/drawing/2014/main" id="{66E177CF-AE7D-9D4B-8419-68F6D7240AF2}"/>
              </a:ext>
            </a:extLst>
          </p:cNvPr>
          <p:cNvSpPr txBox="1"/>
          <p:nvPr/>
        </p:nvSpPr>
        <p:spPr>
          <a:xfrm>
            <a:off x="3008898" y="3375566"/>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265</a:t>
            </a:r>
            <a:endParaRPr lang="en-US" sz="933">
              <a:solidFill>
                <a:srgbClr val="143275"/>
              </a:solidFill>
              <a:latin typeface="Shape Sans" panose="00000500000000000000" pitchFamily="50" charset="0"/>
              <a:cs typeface="Arial"/>
              <a:sym typeface="Arial"/>
            </a:endParaRPr>
          </a:p>
        </p:txBody>
      </p:sp>
      <p:sp>
        <p:nvSpPr>
          <p:cNvPr id="11" name="TextBox 10">
            <a:extLst>
              <a:ext uri="{FF2B5EF4-FFF2-40B4-BE49-F238E27FC236}">
                <a16:creationId xmlns:a16="http://schemas.microsoft.com/office/drawing/2014/main" id="{F8EB9D65-15E7-CE12-6F11-13BB3013B00B}"/>
              </a:ext>
            </a:extLst>
          </p:cNvPr>
          <p:cNvSpPr txBox="1"/>
          <p:nvPr/>
        </p:nvSpPr>
        <p:spPr>
          <a:xfrm>
            <a:off x="2624301" y="3231937"/>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291</a:t>
            </a:r>
            <a:endParaRPr lang="en-US" sz="933">
              <a:solidFill>
                <a:srgbClr val="143275"/>
              </a:solidFill>
              <a:latin typeface="Shape Sans" panose="00000500000000000000" pitchFamily="50" charset="0"/>
              <a:cs typeface="Arial"/>
              <a:sym typeface="Arial"/>
            </a:endParaRPr>
          </a:p>
        </p:txBody>
      </p:sp>
      <p:sp>
        <p:nvSpPr>
          <p:cNvPr id="12" name="TextBox 11">
            <a:extLst>
              <a:ext uri="{FF2B5EF4-FFF2-40B4-BE49-F238E27FC236}">
                <a16:creationId xmlns:a16="http://schemas.microsoft.com/office/drawing/2014/main" id="{3D871F45-5526-5260-1B9E-16C3BDC22355}"/>
              </a:ext>
            </a:extLst>
          </p:cNvPr>
          <p:cNvSpPr txBox="1"/>
          <p:nvPr/>
        </p:nvSpPr>
        <p:spPr>
          <a:xfrm>
            <a:off x="2235941" y="2899937"/>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332</a:t>
            </a:r>
            <a:endParaRPr lang="en-US" sz="933">
              <a:solidFill>
                <a:srgbClr val="143275"/>
              </a:solidFill>
              <a:latin typeface="Shape Sans" panose="00000500000000000000" pitchFamily="50" charset="0"/>
              <a:cs typeface="Arial"/>
              <a:sym typeface="Arial"/>
            </a:endParaRPr>
          </a:p>
        </p:txBody>
      </p:sp>
      <p:sp>
        <p:nvSpPr>
          <p:cNvPr id="14" name="TextBox 13">
            <a:extLst>
              <a:ext uri="{FF2B5EF4-FFF2-40B4-BE49-F238E27FC236}">
                <a16:creationId xmlns:a16="http://schemas.microsoft.com/office/drawing/2014/main" id="{355B5805-B22A-95D2-C42D-EF0B1A030E63}"/>
              </a:ext>
            </a:extLst>
          </p:cNvPr>
          <p:cNvSpPr txBox="1"/>
          <p:nvPr/>
        </p:nvSpPr>
        <p:spPr>
          <a:xfrm>
            <a:off x="1844909" y="2815899"/>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347</a:t>
            </a:r>
            <a:endParaRPr lang="en-US" sz="933">
              <a:solidFill>
                <a:srgbClr val="143275"/>
              </a:solidFill>
              <a:latin typeface="Shape Sans" panose="00000500000000000000" pitchFamily="50" charset="0"/>
              <a:cs typeface="Arial"/>
              <a:sym typeface="Arial"/>
            </a:endParaRPr>
          </a:p>
        </p:txBody>
      </p:sp>
      <p:sp>
        <p:nvSpPr>
          <p:cNvPr id="16" name="TextBox 15">
            <a:extLst>
              <a:ext uri="{FF2B5EF4-FFF2-40B4-BE49-F238E27FC236}">
                <a16:creationId xmlns:a16="http://schemas.microsoft.com/office/drawing/2014/main" id="{CEF7070C-D910-80FB-3170-39ECF27BEDB2}"/>
              </a:ext>
            </a:extLst>
          </p:cNvPr>
          <p:cNvSpPr txBox="1"/>
          <p:nvPr/>
        </p:nvSpPr>
        <p:spPr>
          <a:xfrm>
            <a:off x="1464122" y="2700931"/>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386</a:t>
            </a:r>
            <a:endParaRPr lang="en-US" sz="933">
              <a:solidFill>
                <a:srgbClr val="143275"/>
              </a:solidFill>
              <a:latin typeface="Shape Sans" panose="00000500000000000000" pitchFamily="50" charset="0"/>
              <a:cs typeface="Arial"/>
              <a:sym typeface="Arial"/>
            </a:endParaRPr>
          </a:p>
        </p:txBody>
      </p:sp>
      <p:sp>
        <p:nvSpPr>
          <p:cNvPr id="17" name="TextBox 16">
            <a:extLst>
              <a:ext uri="{FF2B5EF4-FFF2-40B4-BE49-F238E27FC236}">
                <a16:creationId xmlns:a16="http://schemas.microsoft.com/office/drawing/2014/main" id="{279B0519-5FE2-80A9-4254-7D32693F2ADA}"/>
              </a:ext>
            </a:extLst>
          </p:cNvPr>
          <p:cNvSpPr txBox="1"/>
          <p:nvPr/>
        </p:nvSpPr>
        <p:spPr>
          <a:xfrm>
            <a:off x="1076239" y="2612246"/>
            <a:ext cx="539791" cy="143565"/>
          </a:xfrm>
          <a:prstGeom prst="rect">
            <a:avLst/>
          </a:prstGeom>
          <a:noFill/>
        </p:spPr>
        <p:txBody>
          <a:bodyPr wrap="square" lIns="0" tIns="0" rIns="0" bIns="0" rtlCol="0">
            <a:spAutoFit/>
          </a:bodyPr>
          <a:lstStyle/>
          <a:p>
            <a:pPr algn="ctr" defTabSz="685783">
              <a:defRPr/>
            </a:pPr>
            <a:r>
              <a:rPr lang="sv-SE" sz="933">
                <a:solidFill>
                  <a:srgbClr val="143275"/>
                </a:solidFill>
                <a:latin typeface="Shape Sans" panose="00000500000000000000" pitchFamily="50" charset="0"/>
                <a:cs typeface="Arial"/>
                <a:sym typeface="Arial"/>
              </a:rPr>
              <a:t>403</a:t>
            </a:r>
            <a:endParaRPr lang="en-US" sz="933">
              <a:solidFill>
                <a:srgbClr val="143275"/>
              </a:solidFill>
              <a:latin typeface="Shape Sans" panose="00000500000000000000" pitchFamily="50" charset="0"/>
              <a:cs typeface="Arial"/>
              <a:sym typeface="Arial"/>
            </a:endParaRPr>
          </a:p>
        </p:txBody>
      </p:sp>
      <p:sp>
        <p:nvSpPr>
          <p:cNvPr id="21" name="Slide Number Placeholder 20">
            <a:extLst>
              <a:ext uri="{FF2B5EF4-FFF2-40B4-BE49-F238E27FC236}">
                <a16:creationId xmlns:a16="http://schemas.microsoft.com/office/drawing/2014/main" id="{527EF6D4-A6D3-C6BD-D1E5-3D621661C675}"/>
              </a:ext>
            </a:extLst>
          </p:cNvPr>
          <p:cNvSpPr>
            <a:spLocks noGrp="1"/>
          </p:cNvSpPr>
          <p:nvPr>
            <p:ph type="sldNum" sz="quarter" idx="4"/>
          </p:nvPr>
        </p:nvSpPr>
        <p:spPr/>
        <p:txBody>
          <a:bodyPr/>
          <a:lstStyle/>
          <a:p>
            <a:fld id="{EF8DBD5B-30F9-4F9C-AE39-E065C1AC514D}" type="slidenum">
              <a:rPr lang="en-US" smtClean="0"/>
              <a:pPr/>
              <a:t>5</a:t>
            </a:fld>
            <a:endParaRPr lang="en-US"/>
          </a:p>
        </p:txBody>
      </p:sp>
      <p:pic>
        <p:nvPicPr>
          <p:cNvPr id="6" name="Picture 5">
            <a:extLst>
              <a:ext uri="{FF2B5EF4-FFF2-40B4-BE49-F238E27FC236}">
                <a16:creationId xmlns:a16="http://schemas.microsoft.com/office/drawing/2014/main" id="{0C92B7A4-0C53-9584-BE87-CC4980EFB899}"/>
              </a:ext>
            </a:extLst>
          </p:cNvPr>
          <p:cNvPicPr>
            <a:picLocks noChangeAspect="1"/>
          </p:cNvPicPr>
          <p:nvPr/>
        </p:nvPicPr>
        <p:blipFill>
          <a:blip r:embed="rId8"/>
          <a:stretch>
            <a:fillRect/>
          </a:stretch>
        </p:blipFill>
        <p:spPr>
          <a:xfrm>
            <a:off x="8452453" y="4717937"/>
            <a:ext cx="2724150" cy="1538205"/>
          </a:xfrm>
          <a:prstGeom prst="rect">
            <a:avLst/>
          </a:prstGeom>
        </p:spPr>
      </p:pic>
    </p:spTree>
    <p:extLst>
      <p:ext uri="{BB962C8B-B14F-4D97-AF65-F5344CB8AC3E}">
        <p14:creationId xmlns:p14="http://schemas.microsoft.com/office/powerpoint/2010/main" val="193036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517A81B-14E0-4608-CD7A-49FC1F49F06D}"/>
              </a:ext>
            </a:extLst>
          </p:cNvPr>
          <p:cNvSpPr>
            <a:spLocks noGrp="1"/>
          </p:cNvSpPr>
          <p:nvPr>
            <p:ph type="sldNum" sz="quarter" idx="4"/>
          </p:nvPr>
        </p:nvSpPr>
        <p:spPr/>
        <p:txBody>
          <a:bodyPr/>
          <a:lstStyle/>
          <a:p>
            <a:fld id="{EF8DBD5B-30F9-4F9C-AE39-E065C1AC514D}" type="slidenum">
              <a:rPr lang="en-US" noProof="0" smtClean="0"/>
              <a:pPr/>
              <a:t>6</a:t>
            </a:fld>
            <a:endParaRPr lang="en-US" noProof="0"/>
          </a:p>
        </p:txBody>
      </p:sp>
      <p:grpSp>
        <p:nvGrpSpPr>
          <p:cNvPr id="3" name="object 3">
            <a:extLst>
              <a:ext uri="{FF2B5EF4-FFF2-40B4-BE49-F238E27FC236}">
                <a16:creationId xmlns:a16="http://schemas.microsoft.com/office/drawing/2014/main" id="{BC769323-A3BE-B7B6-7C1E-D26D2442B903}"/>
              </a:ext>
            </a:extLst>
          </p:cNvPr>
          <p:cNvGrpSpPr>
            <a:grpSpLocks noChangeAspect="1"/>
          </p:cNvGrpSpPr>
          <p:nvPr/>
        </p:nvGrpSpPr>
        <p:grpSpPr>
          <a:xfrm>
            <a:off x="4860331" y="2099814"/>
            <a:ext cx="2471335" cy="4824000"/>
            <a:chOff x="8712896" y="5811341"/>
            <a:chExt cx="2654935" cy="5497830"/>
          </a:xfrm>
        </p:grpSpPr>
        <p:pic>
          <p:nvPicPr>
            <p:cNvPr id="4" name="object 4">
              <a:extLst>
                <a:ext uri="{FF2B5EF4-FFF2-40B4-BE49-F238E27FC236}">
                  <a16:creationId xmlns:a16="http://schemas.microsoft.com/office/drawing/2014/main" id="{8F69D050-5144-1DCB-C83F-994C0F85A5D0}"/>
                </a:ext>
              </a:extLst>
            </p:cNvPr>
            <p:cNvPicPr/>
            <p:nvPr/>
          </p:nvPicPr>
          <p:blipFill>
            <a:blip r:embed="rId3" cstate="print"/>
            <a:stretch>
              <a:fillRect/>
            </a:stretch>
          </p:blipFill>
          <p:spPr>
            <a:xfrm>
              <a:off x="9751441" y="6014434"/>
              <a:ext cx="1088972" cy="634577"/>
            </a:xfrm>
            <a:prstGeom prst="rect">
              <a:avLst/>
            </a:prstGeom>
          </p:spPr>
        </p:pic>
        <p:pic>
          <p:nvPicPr>
            <p:cNvPr id="5" name="object 5">
              <a:extLst>
                <a:ext uri="{FF2B5EF4-FFF2-40B4-BE49-F238E27FC236}">
                  <a16:creationId xmlns:a16="http://schemas.microsoft.com/office/drawing/2014/main" id="{45ACE8DC-47D1-E941-7D97-6BD9D9026071}"/>
                </a:ext>
              </a:extLst>
            </p:cNvPr>
            <p:cNvPicPr/>
            <p:nvPr/>
          </p:nvPicPr>
          <p:blipFill>
            <a:blip r:embed="rId4" cstate="print"/>
            <a:stretch>
              <a:fillRect/>
            </a:stretch>
          </p:blipFill>
          <p:spPr>
            <a:xfrm>
              <a:off x="10484406" y="6060506"/>
              <a:ext cx="847091" cy="697402"/>
            </a:xfrm>
            <a:prstGeom prst="rect">
              <a:avLst/>
            </a:prstGeom>
          </p:spPr>
        </p:pic>
        <p:pic>
          <p:nvPicPr>
            <p:cNvPr id="6" name="object 6">
              <a:extLst>
                <a:ext uri="{FF2B5EF4-FFF2-40B4-BE49-F238E27FC236}">
                  <a16:creationId xmlns:a16="http://schemas.microsoft.com/office/drawing/2014/main" id="{F0CCE127-3D2A-1D54-59D9-FD30744ABE18}"/>
                </a:ext>
              </a:extLst>
            </p:cNvPr>
            <p:cNvPicPr/>
            <p:nvPr/>
          </p:nvPicPr>
          <p:blipFill>
            <a:blip r:embed="rId5" cstate="print"/>
            <a:stretch>
              <a:fillRect/>
            </a:stretch>
          </p:blipFill>
          <p:spPr>
            <a:xfrm>
              <a:off x="8712896" y="5811341"/>
              <a:ext cx="1345917" cy="879554"/>
            </a:xfrm>
            <a:prstGeom prst="rect">
              <a:avLst/>
            </a:prstGeom>
          </p:spPr>
        </p:pic>
        <p:sp>
          <p:nvSpPr>
            <p:cNvPr id="7" name="object 7">
              <a:extLst>
                <a:ext uri="{FF2B5EF4-FFF2-40B4-BE49-F238E27FC236}">
                  <a16:creationId xmlns:a16="http://schemas.microsoft.com/office/drawing/2014/main" id="{40563819-3F91-19DB-24F6-4A940367B630}"/>
                </a:ext>
              </a:extLst>
            </p:cNvPr>
            <p:cNvSpPr/>
            <p:nvPr/>
          </p:nvSpPr>
          <p:spPr>
            <a:xfrm>
              <a:off x="8736435" y="11128195"/>
              <a:ext cx="2631440" cy="180975"/>
            </a:xfrm>
            <a:custGeom>
              <a:avLst/>
              <a:gdLst/>
              <a:ahLst/>
              <a:cxnLst/>
              <a:rect l="l" t="t" r="r" b="b"/>
              <a:pathLst>
                <a:path w="2631440" h="180975">
                  <a:moveTo>
                    <a:pt x="2631228" y="0"/>
                  </a:moveTo>
                  <a:lnTo>
                    <a:pt x="0" y="0"/>
                  </a:lnTo>
                  <a:lnTo>
                    <a:pt x="0" y="180361"/>
                  </a:lnTo>
                  <a:lnTo>
                    <a:pt x="2631228" y="180361"/>
                  </a:lnTo>
                  <a:lnTo>
                    <a:pt x="2631228" y="0"/>
                  </a:lnTo>
                  <a:close/>
                </a:path>
              </a:pathLst>
            </a:custGeom>
            <a:solidFill>
              <a:srgbClr val="002E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8" name="object 8">
              <a:extLst>
                <a:ext uri="{FF2B5EF4-FFF2-40B4-BE49-F238E27FC236}">
                  <a16:creationId xmlns:a16="http://schemas.microsoft.com/office/drawing/2014/main" id="{DDD6E66B-3FFF-A900-18E2-14DC65576C62}"/>
                </a:ext>
              </a:extLst>
            </p:cNvPr>
            <p:cNvSpPr/>
            <p:nvPr/>
          </p:nvSpPr>
          <p:spPr>
            <a:xfrm>
              <a:off x="8877674" y="6799712"/>
              <a:ext cx="1057910" cy="4350385"/>
            </a:xfrm>
            <a:custGeom>
              <a:avLst/>
              <a:gdLst/>
              <a:ahLst/>
              <a:cxnLst/>
              <a:rect l="l" t="t" r="r" b="b"/>
              <a:pathLst>
                <a:path w="1057909" h="4350384">
                  <a:moveTo>
                    <a:pt x="28516" y="4350024"/>
                  </a:moveTo>
                  <a:lnTo>
                    <a:pt x="0" y="3905015"/>
                  </a:lnTo>
                  <a:lnTo>
                    <a:pt x="39123" y="3613595"/>
                  </a:lnTo>
                  <a:lnTo>
                    <a:pt x="189651" y="3346989"/>
                  </a:lnTo>
                  <a:lnTo>
                    <a:pt x="495350" y="2976422"/>
                  </a:lnTo>
                  <a:lnTo>
                    <a:pt x="564095" y="2895709"/>
                  </a:lnTo>
                  <a:lnTo>
                    <a:pt x="627176" y="2821039"/>
                  </a:lnTo>
                  <a:lnTo>
                    <a:pt x="684824" y="2752117"/>
                  </a:lnTo>
                  <a:lnTo>
                    <a:pt x="737269" y="2688650"/>
                  </a:lnTo>
                  <a:lnTo>
                    <a:pt x="784743" y="2630343"/>
                  </a:lnTo>
                  <a:lnTo>
                    <a:pt x="827477" y="2576903"/>
                  </a:lnTo>
                  <a:lnTo>
                    <a:pt x="865704" y="2528035"/>
                  </a:lnTo>
                  <a:lnTo>
                    <a:pt x="899653" y="2483445"/>
                  </a:lnTo>
                  <a:lnTo>
                    <a:pt x="929557" y="2442839"/>
                  </a:lnTo>
                  <a:lnTo>
                    <a:pt x="955647" y="2405924"/>
                  </a:lnTo>
                  <a:lnTo>
                    <a:pt x="978154" y="2372404"/>
                  </a:lnTo>
                  <a:lnTo>
                    <a:pt x="1013346" y="2314375"/>
                  </a:lnTo>
                  <a:lnTo>
                    <a:pt x="1036982" y="2266401"/>
                  </a:lnTo>
                  <a:lnTo>
                    <a:pt x="1050915" y="2226128"/>
                  </a:lnTo>
                  <a:lnTo>
                    <a:pt x="1057668" y="2175012"/>
                  </a:lnTo>
                  <a:lnTo>
                    <a:pt x="1056994" y="2158822"/>
                  </a:lnTo>
                  <a:lnTo>
                    <a:pt x="1045046" y="2104579"/>
                  </a:lnTo>
                  <a:lnTo>
                    <a:pt x="1026493" y="2060750"/>
                  </a:lnTo>
                  <a:lnTo>
                    <a:pt x="997310" y="2008043"/>
                  </a:lnTo>
                  <a:lnTo>
                    <a:pt x="955647" y="1944104"/>
                  </a:lnTo>
                  <a:lnTo>
                    <a:pt x="929557" y="1907188"/>
                  </a:lnTo>
                  <a:lnTo>
                    <a:pt x="899653" y="1866581"/>
                  </a:lnTo>
                  <a:lnTo>
                    <a:pt x="865704" y="1821991"/>
                  </a:lnTo>
                  <a:lnTo>
                    <a:pt x="827477" y="1773123"/>
                  </a:lnTo>
                  <a:lnTo>
                    <a:pt x="784743" y="1719682"/>
                  </a:lnTo>
                  <a:lnTo>
                    <a:pt x="737269" y="1661375"/>
                  </a:lnTo>
                  <a:lnTo>
                    <a:pt x="684824" y="1597907"/>
                  </a:lnTo>
                  <a:lnTo>
                    <a:pt x="627176" y="1528985"/>
                  </a:lnTo>
                  <a:lnTo>
                    <a:pt x="564095" y="1454315"/>
                  </a:lnTo>
                  <a:lnTo>
                    <a:pt x="495350" y="1373602"/>
                  </a:lnTo>
                  <a:lnTo>
                    <a:pt x="198603" y="897148"/>
                  </a:lnTo>
                  <a:lnTo>
                    <a:pt x="62996" y="454064"/>
                  </a:lnTo>
                  <a:lnTo>
                    <a:pt x="26857" y="127349"/>
                  </a:lnTo>
                  <a:lnTo>
                    <a:pt x="28516" y="0"/>
                  </a:lnTo>
                </a:path>
              </a:pathLst>
            </a:custGeom>
            <a:ln w="10607">
              <a:solidFill>
                <a:srgbClr val="002E7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9" name="object 9">
              <a:extLst>
                <a:ext uri="{FF2B5EF4-FFF2-40B4-BE49-F238E27FC236}">
                  <a16:creationId xmlns:a16="http://schemas.microsoft.com/office/drawing/2014/main" id="{EF9370FD-CFD8-BB6F-35DB-253E4944907D}"/>
                </a:ext>
              </a:extLst>
            </p:cNvPr>
            <p:cNvSpPr/>
            <p:nvPr/>
          </p:nvSpPr>
          <p:spPr>
            <a:xfrm>
              <a:off x="10212129" y="6799712"/>
              <a:ext cx="1057910" cy="4350385"/>
            </a:xfrm>
            <a:custGeom>
              <a:avLst/>
              <a:gdLst/>
              <a:ahLst/>
              <a:cxnLst/>
              <a:rect l="l" t="t" r="r" b="b"/>
              <a:pathLst>
                <a:path w="1057909" h="4350384">
                  <a:moveTo>
                    <a:pt x="1029151" y="4350024"/>
                  </a:moveTo>
                  <a:lnTo>
                    <a:pt x="1057668" y="3905015"/>
                  </a:lnTo>
                  <a:lnTo>
                    <a:pt x="1018544" y="3613595"/>
                  </a:lnTo>
                  <a:lnTo>
                    <a:pt x="868016" y="3346989"/>
                  </a:lnTo>
                  <a:lnTo>
                    <a:pt x="562317" y="2976422"/>
                  </a:lnTo>
                  <a:lnTo>
                    <a:pt x="493572" y="2895709"/>
                  </a:lnTo>
                  <a:lnTo>
                    <a:pt x="430491" y="2821039"/>
                  </a:lnTo>
                  <a:lnTo>
                    <a:pt x="372844" y="2752117"/>
                  </a:lnTo>
                  <a:lnTo>
                    <a:pt x="320399" y="2688650"/>
                  </a:lnTo>
                  <a:lnTo>
                    <a:pt x="272924" y="2630343"/>
                  </a:lnTo>
                  <a:lnTo>
                    <a:pt x="230190" y="2576903"/>
                  </a:lnTo>
                  <a:lnTo>
                    <a:pt x="191963" y="2528035"/>
                  </a:lnTo>
                  <a:lnTo>
                    <a:pt x="158014" y="2483445"/>
                  </a:lnTo>
                  <a:lnTo>
                    <a:pt x="128110" y="2442839"/>
                  </a:lnTo>
                  <a:lnTo>
                    <a:pt x="102020" y="2405924"/>
                  </a:lnTo>
                  <a:lnTo>
                    <a:pt x="79513" y="2372404"/>
                  </a:lnTo>
                  <a:lnTo>
                    <a:pt x="44321" y="2314375"/>
                  </a:lnTo>
                  <a:lnTo>
                    <a:pt x="20685" y="2266401"/>
                  </a:lnTo>
                  <a:lnTo>
                    <a:pt x="6752" y="2226128"/>
                  </a:lnTo>
                  <a:lnTo>
                    <a:pt x="0" y="2175012"/>
                  </a:lnTo>
                  <a:lnTo>
                    <a:pt x="673" y="2158822"/>
                  </a:lnTo>
                  <a:lnTo>
                    <a:pt x="12621" y="2104579"/>
                  </a:lnTo>
                  <a:lnTo>
                    <a:pt x="31174" y="2060750"/>
                  </a:lnTo>
                  <a:lnTo>
                    <a:pt x="60357" y="2008043"/>
                  </a:lnTo>
                  <a:lnTo>
                    <a:pt x="102020" y="1944104"/>
                  </a:lnTo>
                  <a:lnTo>
                    <a:pt x="128110" y="1907188"/>
                  </a:lnTo>
                  <a:lnTo>
                    <a:pt x="158014" y="1866581"/>
                  </a:lnTo>
                  <a:lnTo>
                    <a:pt x="191963" y="1821991"/>
                  </a:lnTo>
                  <a:lnTo>
                    <a:pt x="230190" y="1773123"/>
                  </a:lnTo>
                  <a:lnTo>
                    <a:pt x="272924" y="1719682"/>
                  </a:lnTo>
                  <a:lnTo>
                    <a:pt x="320399" y="1661375"/>
                  </a:lnTo>
                  <a:lnTo>
                    <a:pt x="372844" y="1597907"/>
                  </a:lnTo>
                  <a:lnTo>
                    <a:pt x="430491" y="1528985"/>
                  </a:lnTo>
                  <a:lnTo>
                    <a:pt x="493572" y="1454315"/>
                  </a:lnTo>
                  <a:lnTo>
                    <a:pt x="562317" y="1373602"/>
                  </a:lnTo>
                  <a:lnTo>
                    <a:pt x="859064" y="897148"/>
                  </a:lnTo>
                  <a:lnTo>
                    <a:pt x="994671" y="454064"/>
                  </a:lnTo>
                  <a:lnTo>
                    <a:pt x="1030810" y="127349"/>
                  </a:lnTo>
                  <a:lnTo>
                    <a:pt x="1029151" y="0"/>
                  </a:lnTo>
                </a:path>
              </a:pathLst>
            </a:custGeom>
            <a:ln w="10607">
              <a:solidFill>
                <a:srgbClr val="002E7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0" name="object 10">
              <a:extLst>
                <a:ext uri="{FF2B5EF4-FFF2-40B4-BE49-F238E27FC236}">
                  <a16:creationId xmlns:a16="http://schemas.microsoft.com/office/drawing/2014/main" id="{290F738F-1946-AA6C-5B79-64173857B929}"/>
                </a:ext>
              </a:extLst>
            </p:cNvPr>
            <p:cNvSpPr/>
            <p:nvPr/>
          </p:nvSpPr>
          <p:spPr>
            <a:xfrm>
              <a:off x="8736435" y="6640248"/>
              <a:ext cx="2631440" cy="191135"/>
            </a:xfrm>
            <a:custGeom>
              <a:avLst/>
              <a:gdLst/>
              <a:ahLst/>
              <a:cxnLst/>
              <a:rect l="l" t="t" r="r" b="b"/>
              <a:pathLst>
                <a:path w="2631440" h="191134">
                  <a:moveTo>
                    <a:pt x="2631228" y="0"/>
                  </a:moveTo>
                  <a:lnTo>
                    <a:pt x="0" y="0"/>
                  </a:lnTo>
                  <a:lnTo>
                    <a:pt x="0" y="190968"/>
                  </a:lnTo>
                  <a:lnTo>
                    <a:pt x="2631228" y="190968"/>
                  </a:lnTo>
                  <a:lnTo>
                    <a:pt x="2631228" y="0"/>
                  </a:lnTo>
                  <a:close/>
                </a:path>
              </a:pathLst>
            </a:custGeom>
            <a:solidFill>
              <a:srgbClr val="002E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1" name="object 11">
              <a:extLst>
                <a:ext uri="{FF2B5EF4-FFF2-40B4-BE49-F238E27FC236}">
                  <a16:creationId xmlns:a16="http://schemas.microsoft.com/office/drawing/2014/main" id="{31F52F21-C45D-D7BB-385C-A57D8979D3D3}"/>
                </a:ext>
              </a:extLst>
            </p:cNvPr>
            <p:cNvSpPr/>
            <p:nvPr/>
          </p:nvSpPr>
          <p:spPr>
            <a:xfrm>
              <a:off x="9018730" y="7507362"/>
              <a:ext cx="2157730" cy="3619500"/>
            </a:xfrm>
            <a:custGeom>
              <a:avLst/>
              <a:gdLst/>
              <a:ahLst/>
              <a:cxnLst/>
              <a:rect l="l" t="t" r="r" b="b"/>
              <a:pathLst>
                <a:path w="2157729" h="3619500">
                  <a:moveTo>
                    <a:pt x="1018484" y="0"/>
                  </a:moveTo>
                  <a:lnTo>
                    <a:pt x="964890" y="426"/>
                  </a:lnTo>
                  <a:lnTo>
                    <a:pt x="911537" y="1699"/>
                  </a:lnTo>
                  <a:lnTo>
                    <a:pt x="858431" y="3810"/>
                  </a:lnTo>
                  <a:lnTo>
                    <a:pt x="805581" y="6752"/>
                  </a:lnTo>
                  <a:lnTo>
                    <a:pt x="752995" y="10514"/>
                  </a:lnTo>
                  <a:lnTo>
                    <a:pt x="700681" y="15090"/>
                  </a:lnTo>
                  <a:lnTo>
                    <a:pt x="648645" y="20471"/>
                  </a:lnTo>
                  <a:lnTo>
                    <a:pt x="596896" y="26648"/>
                  </a:lnTo>
                  <a:lnTo>
                    <a:pt x="545442" y="33612"/>
                  </a:lnTo>
                  <a:lnTo>
                    <a:pt x="494291" y="41356"/>
                  </a:lnTo>
                  <a:lnTo>
                    <a:pt x="443449" y="49871"/>
                  </a:lnTo>
                  <a:lnTo>
                    <a:pt x="392925" y="59149"/>
                  </a:lnTo>
                  <a:lnTo>
                    <a:pt x="342727" y="69180"/>
                  </a:lnTo>
                  <a:lnTo>
                    <a:pt x="292862" y="79957"/>
                  </a:lnTo>
                  <a:lnTo>
                    <a:pt x="243339" y="91471"/>
                  </a:lnTo>
                  <a:lnTo>
                    <a:pt x="194164" y="103714"/>
                  </a:lnTo>
                  <a:lnTo>
                    <a:pt x="152485" y="137909"/>
                  </a:lnTo>
                  <a:lnTo>
                    <a:pt x="146103" y="164197"/>
                  </a:lnTo>
                  <a:lnTo>
                    <a:pt x="151642" y="191847"/>
                  </a:lnTo>
                  <a:lnTo>
                    <a:pt x="170190" y="232180"/>
                  </a:lnTo>
                  <a:lnTo>
                    <a:pt x="189906" y="272365"/>
                  </a:lnTo>
                  <a:lnTo>
                    <a:pt x="210820" y="312448"/>
                  </a:lnTo>
                  <a:lnTo>
                    <a:pt x="232964" y="352478"/>
                  </a:lnTo>
                  <a:lnTo>
                    <a:pt x="256368" y="392504"/>
                  </a:lnTo>
                  <a:lnTo>
                    <a:pt x="281063" y="432573"/>
                  </a:lnTo>
                  <a:lnTo>
                    <a:pt x="307079" y="472733"/>
                  </a:lnTo>
                  <a:lnTo>
                    <a:pt x="334447" y="513033"/>
                  </a:lnTo>
                  <a:lnTo>
                    <a:pt x="363198" y="553520"/>
                  </a:lnTo>
                  <a:lnTo>
                    <a:pt x="393362" y="594243"/>
                  </a:lnTo>
                  <a:lnTo>
                    <a:pt x="424970" y="635250"/>
                  </a:lnTo>
                  <a:lnTo>
                    <a:pt x="458053" y="676588"/>
                  </a:lnTo>
                  <a:lnTo>
                    <a:pt x="492641" y="718306"/>
                  </a:lnTo>
                  <a:lnTo>
                    <a:pt x="528765" y="760452"/>
                  </a:lnTo>
                  <a:lnTo>
                    <a:pt x="616323" y="859454"/>
                  </a:lnTo>
                  <a:lnTo>
                    <a:pt x="663391" y="914328"/>
                  </a:lnTo>
                  <a:lnTo>
                    <a:pt x="707600" y="967572"/>
                  </a:lnTo>
                  <a:lnTo>
                    <a:pt x="748895" y="1019059"/>
                  </a:lnTo>
                  <a:lnTo>
                    <a:pt x="787217" y="1068665"/>
                  </a:lnTo>
                  <a:lnTo>
                    <a:pt x="822509" y="1116264"/>
                  </a:lnTo>
                  <a:lnTo>
                    <a:pt x="854714" y="1161731"/>
                  </a:lnTo>
                  <a:lnTo>
                    <a:pt x="883772" y="1204939"/>
                  </a:lnTo>
                  <a:lnTo>
                    <a:pt x="909628" y="1245765"/>
                  </a:lnTo>
                  <a:lnTo>
                    <a:pt x="932224" y="1284082"/>
                  </a:lnTo>
                  <a:lnTo>
                    <a:pt x="951501" y="1319765"/>
                  </a:lnTo>
                  <a:lnTo>
                    <a:pt x="979870" y="1382727"/>
                  </a:lnTo>
                  <a:lnTo>
                    <a:pt x="994275" y="1433648"/>
                  </a:lnTo>
                  <a:lnTo>
                    <a:pt x="1008998" y="2978212"/>
                  </a:lnTo>
                  <a:lnTo>
                    <a:pt x="1005075" y="3003580"/>
                  </a:lnTo>
                  <a:lnTo>
                    <a:pt x="974537" y="3058491"/>
                  </a:lnTo>
                  <a:lnTo>
                    <a:pt x="948486" y="3087061"/>
                  </a:lnTo>
                  <a:lnTo>
                    <a:pt x="915622" y="3115727"/>
                  </a:lnTo>
                  <a:lnTo>
                    <a:pt x="876228" y="3144001"/>
                  </a:lnTo>
                  <a:lnTo>
                    <a:pt x="830585" y="3171397"/>
                  </a:lnTo>
                  <a:lnTo>
                    <a:pt x="778976" y="3197428"/>
                  </a:lnTo>
                  <a:lnTo>
                    <a:pt x="721682" y="3221607"/>
                  </a:lnTo>
                  <a:lnTo>
                    <a:pt x="658985" y="3243449"/>
                  </a:lnTo>
                  <a:lnTo>
                    <a:pt x="591168" y="3262466"/>
                  </a:lnTo>
                  <a:lnTo>
                    <a:pt x="212082" y="3389519"/>
                  </a:lnTo>
                  <a:lnTo>
                    <a:pt x="42186" y="3504241"/>
                  </a:lnTo>
                  <a:lnTo>
                    <a:pt x="0" y="3587271"/>
                  </a:lnTo>
                  <a:lnTo>
                    <a:pt x="4044" y="3619251"/>
                  </a:lnTo>
                  <a:lnTo>
                    <a:pt x="2113980" y="3619251"/>
                  </a:lnTo>
                  <a:lnTo>
                    <a:pt x="2157679" y="3508059"/>
                  </a:lnTo>
                  <a:lnTo>
                    <a:pt x="2111087" y="3433830"/>
                  </a:lnTo>
                  <a:lnTo>
                    <a:pt x="1919160" y="3363115"/>
                  </a:lnTo>
                  <a:lnTo>
                    <a:pt x="1526856" y="3262466"/>
                  </a:lnTo>
                  <a:lnTo>
                    <a:pt x="1460101" y="3243763"/>
                  </a:lnTo>
                  <a:lnTo>
                    <a:pt x="1398175" y="3222244"/>
                  </a:lnTo>
                  <a:lnTo>
                    <a:pt x="1341400" y="3198378"/>
                  </a:lnTo>
                  <a:lnTo>
                    <a:pt x="1290098" y="3172636"/>
                  </a:lnTo>
                  <a:lnTo>
                    <a:pt x="1244591" y="3145487"/>
                  </a:lnTo>
                  <a:lnTo>
                    <a:pt x="1205202" y="3117402"/>
                  </a:lnTo>
                  <a:lnTo>
                    <a:pt x="1172252" y="3088852"/>
                  </a:lnTo>
                  <a:lnTo>
                    <a:pt x="1146063" y="3060306"/>
                  </a:lnTo>
                  <a:lnTo>
                    <a:pt x="1115259" y="3005107"/>
                  </a:lnTo>
                  <a:lnTo>
                    <a:pt x="1098388" y="1456856"/>
                  </a:lnTo>
                  <a:lnTo>
                    <a:pt x="1100245" y="1435701"/>
                  </a:lnTo>
                  <a:lnTo>
                    <a:pt x="1114875" y="1383566"/>
                  </a:lnTo>
                  <a:lnTo>
                    <a:pt x="1143559" y="1319328"/>
                  </a:lnTo>
                  <a:lnTo>
                    <a:pt x="1162982" y="1283043"/>
                  </a:lnTo>
                  <a:lnTo>
                    <a:pt x="1185692" y="1244180"/>
                  </a:lnTo>
                  <a:lnTo>
                    <a:pt x="1211613" y="1202890"/>
                  </a:lnTo>
                  <a:lnTo>
                    <a:pt x="1240671" y="1159320"/>
                  </a:lnTo>
                  <a:lnTo>
                    <a:pt x="1272790" y="1113621"/>
                  </a:lnTo>
                  <a:lnTo>
                    <a:pt x="1307894" y="1065941"/>
                  </a:lnTo>
                  <a:lnTo>
                    <a:pt x="1345908" y="1016432"/>
                  </a:lnTo>
                  <a:lnTo>
                    <a:pt x="1386757" y="965241"/>
                  </a:lnTo>
                  <a:lnTo>
                    <a:pt x="1430365" y="912518"/>
                  </a:lnTo>
                  <a:lnTo>
                    <a:pt x="1476657" y="858413"/>
                  </a:lnTo>
                  <a:lnTo>
                    <a:pt x="1564684" y="758957"/>
                  </a:lnTo>
                  <a:lnTo>
                    <a:pt x="1602405" y="715309"/>
                  </a:lnTo>
                  <a:lnTo>
                    <a:pt x="1638717" y="672077"/>
                  </a:lnTo>
                  <a:lnTo>
                    <a:pt x="1673616" y="629210"/>
                  </a:lnTo>
                  <a:lnTo>
                    <a:pt x="1707098" y="586653"/>
                  </a:lnTo>
                  <a:lnTo>
                    <a:pt x="1739160" y="544354"/>
                  </a:lnTo>
                  <a:lnTo>
                    <a:pt x="1769797" y="502260"/>
                  </a:lnTo>
                  <a:lnTo>
                    <a:pt x="1799004" y="460318"/>
                  </a:lnTo>
                  <a:lnTo>
                    <a:pt x="1826779" y="418475"/>
                  </a:lnTo>
                  <a:lnTo>
                    <a:pt x="1853117" y="376677"/>
                  </a:lnTo>
                  <a:lnTo>
                    <a:pt x="1878013" y="334872"/>
                  </a:lnTo>
                  <a:lnTo>
                    <a:pt x="1901465" y="293006"/>
                  </a:lnTo>
                  <a:lnTo>
                    <a:pt x="1923467" y="251028"/>
                  </a:lnTo>
                  <a:lnTo>
                    <a:pt x="1944016" y="208883"/>
                  </a:lnTo>
                  <a:lnTo>
                    <a:pt x="1950100" y="181359"/>
                  </a:lnTo>
                  <a:lnTo>
                    <a:pt x="1944238" y="154956"/>
                  </a:lnTo>
                  <a:lnTo>
                    <a:pt x="1903253" y="119954"/>
                  </a:lnTo>
                  <a:lnTo>
                    <a:pt x="1856590" y="107350"/>
                  </a:lnTo>
                  <a:lnTo>
                    <a:pt x="1809598" y="95405"/>
                  </a:lnTo>
                  <a:lnTo>
                    <a:pt x="1762284" y="84128"/>
                  </a:lnTo>
                  <a:lnTo>
                    <a:pt x="1714653" y="73525"/>
                  </a:lnTo>
                  <a:lnTo>
                    <a:pt x="1666714" y="63603"/>
                  </a:lnTo>
                  <a:lnTo>
                    <a:pt x="1618473" y="54371"/>
                  </a:lnTo>
                  <a:lnTo>
                    <a:pt x="1569937" y="45834"/>
                  </a:lnTo>
                  <a:lnTo>
                    <a:pt x="1521111" y="38002"/>
                  </a:lnTo>
                  <a:lnTo>
                    <a:pt x="1472005" y="30881"/>
                  </a:lnTo>
                  <a:lnTo>
                    <a:pt x="1422623" y="24478"/>
                  </a:lnTo>
                  <a:lnTo>
                    <a:pt x="1372973" y="18801"/>
                  </a:lnTo>
                  <a:lnTo>
                    <a:pt x="1323061" y="13857"/>
                  </a:lnTo>
                  <a:lnTo>
                    <a:pt x="1272896" y="9653"/>
                  </a:lnTo>
                  <a:lnTo>
                    <a:pt x="1222482" y="6197"/>
                  </a:lnTo>
                  <a:lnTo>
                    <a:pt x="1171827" y="3497"/>
                  </a:lnTo>
                  <a:lnTo>
                    <a:pt x="1120938" y="1559"/>
                  </a:lnTo>
                  <a:lnTo>
                    <a:pt x="1069821" y="391"/>
                  </a:lnTo>
                  <a:lnTo>
                    <a:pt x="1018484" y="0"/>
                  </a:lnTo>
                  <a:close/>
                </a:path>
              </a:pathLst>
            </a:custGeom>
            <a:solidFill>
              <a:srgbClr val="97DE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grpSp>
      <p:sp>
        <p:nvSpPr>
          <p:cNvPr id="39" name="Plassholder for tekst 2">
            <a:extLst>
              <a:ext uri="{FF2B5EF4-FFF2-40B4-BE49-F238E27FC236}">
                <a16:creationId xmlns:a16="http://schemas.microsoft.com/office/drawing/2014/main" id="{56109280-17A0-910D-294B-8E5CF3D3F826}"/>
              </a:ext>
            </a:extLst>
          </p:cNvPr>
          <p:cNvSpPr txBox="1">
            <a:spLocks/>
          </p:cNvSpPr>
          <p:nvPr/>
        </p:nvSpPr>
        <p:spPr>
          <a:xfrm>
            <a:off x="549267" y="328507"/>
            <a:ext cx="11093465" cy="630332"/>
          </a:xfrm>
          <a:prstGeom prst="rect">
            <a:avLst/>
          </a:prstGeom>
        </p:spPr>
        <p:txBody>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b="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r>
              <a:rPr lang="nb-NO" sz="3200" b="1"/>
              <a:t>Klimaveikartet viser hva vi skal satse på og hvordan vi skal jobbe for å nå utslippsmålene våre</a:t>
            </a:r>
            <a:endParaRPr lang="nb-NO" sz="3200"/>
          </a:p>
        </p:txBody>
      </p:sp>
      <p:pic>
        <p:nvPicPr>
          <p:cNvPr id="27" name="Bilde 26">
            <a:extLst>
              <a:ext uri="{FF2B5EF4-FFF2-40B4-BE49-F238E27FC236}">
                <a16:creationId xmlns:a16="http://schemas.microsoft.com/office/drawing/2014/main" id="{D1F05541-4542-F5E1-2CFB-9BA6B8F185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083" y="2979135"/>
            <a:ext cx="799788" cy="798895"/>
          </a:xfrm>
          <a:prstGeom prst="rect">
            <a:avLst/>
          </a:prstGeom>
        </p:spPr>
      </p:pic>
      <p:pic>
        <p:nvPicPr>
          <p:cNvPr id="28" name="Bilde 27">
            <a:extLst>
              <a:ext uri="{FF2B5EF4-FFF2-40B4-BE49-F238E27FC236}">
                <a16:creationId xmlns:a16="http://schemas.microsoft.com/office/drawing/2014/main" id="{1744CF53-044E-9391-CE19-079713FEC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4430" y="2922518"/>
            <a:ext cx="799787" cy="799787"/>
          </a:xfrm>
          <a:prstGeom prst="rect">
            <a:avLst/>
          </a:prstGeom>
        </p:spPr>
      </p:pic>
      <p:pic>
        <p:nvPicPr>
          <p:cNvPr id="29" name="Bilde 28">
            <a:extLst>
              <a:ext uri="{FF2B5EF4-FFF2-40B4-BE49-F238E27FC236}">
                <a16:creationId xmlns:a16="http://schemas.microsoft.com/office/drawing/2014/main" id="{A3DE19CD-1B8B-8006-4EF8-4A6394160D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4590" y="5162838"/>
            <a:ext cx="799787" cy="799787"/>
          </a:xfrm>
          <a:prstGeom prst="rect">
            <a:avLst/>
          </a:prstGeom>
        </p:spPr>
      </p:pic>
      <p:pic>
        <p:nvPicPr>
          <p:cNvPr id="30" name="Bilde 29">
            <a:extLst>
              <a:ext uri="{FF2B5EF4-FFF2-40B4-BE49-F238E27FC236}">
                <a16:creationId xmlns:a16="http://schemas.microsoft.com/office/drawing/2014/main" id="{A9D7D448-EBED-1690-CB40-B93B34DEDF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0128" y="2975359"/>
            <a:ext cx="681739" cy="999734"/>
          </a:xfrm>
          <a:prstGeom prst="rect">
            <a:avLst/>
          </a:prstGeom>
        </p:spPr>
      </p:pic>
      <p:pic>
        <p:nvPicPr>
          <p:cNvPr id="31" name="Bilde 30">
            <a:extLst>
              <a:ext uri="{FF2B5EF4-FFF2-40B4-BE49-F238E27FC236}">
                <a16:creationId xmlns:a16="http://schemas.microsoft.com/office/drawing/2014/main" id="{B2D4C211-FC47-3A3E-D70B-88A4B2052E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1656" y="2967047"/>
            <a:ext cx="799787" cy="796217"/>
          </a:xfrm>
          <a:prstGeom prst="rect">
            <a:avLst/>
          </a:prstGeom>
        </p:spPr>
      </p:pic>
      <p:pic>
        <p:nvPicPr>
          <p:cNvPr id="32" name="Bilde 31">
            <a:extLst>
              <a:ext uri="{FF2B5EF4-FFF2-40B4-BE49-F238E27FC236}">
                <a16:creationId xmlns:a16="http://schemas.microsoft.com/office/drawing/2014/main" id="{556D3420-02BA-8093-F051-6DB59289F7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083" y="5177338"/>
            <a:ext cx="799787" cy="799787"/>
          </a:xfrm>
          <a:prstGeom prst="rect">
            <a:avLst/>
          </a:prstGeom>
        </p:spPr>
      </p:pic>
      <p:pic>
        <p:nvPicPr>
          <p:cNvPr id="33" name="Bilde 32">
            <a:extLst>
              <a:ext uri="{FF2B5EF4-FFF2-40B4-BE49-F238E27FC236}">
                <a16:creationId xmlns:a16="http://schemas.microsoft.com/office/drawing/2014/main" id="{8202F506-209F-7E08-CB0F-C0AEAA1BD2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1613" y="5198304"/>
            <a:ext cx="799788" cy="738128"/>
          </a:xfrm>
          <a:prstGeom prst="rect">
            <a:avLst/>
          </a:prstGeom>
        </p:spPr>
      </p:pic>
      <p:pic>
        <p:nvPicPr>
          <p:cNvPr id="34" name="Bilde 33">
            <a:extLst>
              <a:ext uri="{FF2B5EF4-FFF2-40B4-BE49-F238E27FC236}">
                <a16:creationId xmlns:a16="http://schemas.microsoft.com/office/drawing/2014/main" id="{C8EBFAC2-E6E7-B535-B496-43C2DBE3CD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2169" y="3987439"/>
            <a:ext cx="945469" cy="799787"/>
          </a:xfrm>
          <a:prstGeom prst="rect">
            <a:avLst/>
          </a:prstGeom>
        </p:spPr>
      </p:pic>
      <p:pic>
        <p:nvPicPr>
          <p:cNvPr id="35" name="Bilde 34">
            <a:extLst>
              <a:ext uri="{FF2B5EF4-FFF2-40B4-BE49-F238E27FC236}">
                <a16:creationId xmlns:a16="http://schemas.microsoft.com/office/drawing/2014/main" id="{BABE1322-7FF6-6BE5-43FF-A88A88E396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80748" y="5162839"/>
            <a:ext cx="910418" cy="799787"/>
          </a:xfrm>
          <a:prstGeom prst="rect">
            <a:avLst/>
          </a:prstGeom>
        </p:spPr>
      </p:pic>
      <p:sp>
        <p:nvSpPr>
          <p:cNvPr id="36" name="TekstSylinder 35">
            <a:extLst>
              <a:ext uri="{FF2B5EF4-FFF2-40B4-BE49-F238E27FC236}">
                <a16:creationId xmlns:a16="http://schemas.microsoft.com/office/drawing/2014/main" id="{BA7C4D1D-E2D8-1B48-7340-95EEDCA12CCE}"/>
              </a:ext>
            </a:extLst>
          </p:cNvPr>
          <p:cNvSpPr txBox="1"/>
          <p:nvPr/>
        </p:nvSpPr>
        <p:spPr>
          <a:xfrm>
            <a:off x="-561922" y="3799294"/>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Arealbruksendringer</a:t>
            </a:r>
          </a:p>
        </p:txBody>
      </p:sp>
      <p:sp>
        <p:nvSpPr>
          <p:cNvPr id="37" name="TekstSylinder 36">
            <a:extLst>
              <a:ext uri="{FF2B5EF4-FFF2-40B4-BE49-F238E27FC236}">
                <a16:creationId xmlns:a16="http://schemas.microsoft.com/office/drawing/2014/main" id="{B35925A3-FFF9-FB51-A097-3CD94F51626B}"/>
              </a:ext>
            </a:extLst>
          </p:cNvPr>
          <p:cNvSpPr txBox="1"/>
          <p:nvPr/>
        </p:nvSpPr>
        <p:spPr>
          <a:xfrm>
            <a:off x="2343465" y="378538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Energieffektivitet</a:t>
            </a:r>
          </a:p>
        </p:txBody>
      </p:sp>
      <p:sp>
        <p:nvSpPr>
          <p:cNvPr id="38" name="TekstSylinder 37">
            <a:extLst>
              <a:ext uri="{FF2B5EF4-FFF2-40B4-BE49-F238E27FC236}">
                <a16:creationId xmlns:a16="http://schemas.microsoft.com/office/drawing/2014/main" id="{D5577C81-4627-E97C-73FF-7293B61F52E8}"/>
              </a:ext>
            </a:extLst>
          </p:cNvPr>
          <p:cNvSpPr txBox="1"/>
          <p:nvPr/>
        </p:nvSpPr>
        <p:spPr>
          <a:xfrm>
            <a:off x="826861" y="480692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Sirkulær økonomi</a:t>
            </a:r>
          </a:p>
        </p:txBody>
      </p:sp>
      <p:sp>
        <p:nvSpPr>
          <p:cNvPr id="54" name="TekstSylinder 53">
            <a:extLst>
              <a:ext uri="{FF2B5EF4-FFF2-40B4-BE49-F238E27FC236}">
                <a16:creationId xmlns:a16="http://schemas.microsoft.com/office/drawing/2014/main" id="{3211D8DC-77DB-ABD8-51F8-115B6D318D70}"/>
              </a:ext>
            </a:extLst>
          </p:cNvPr>
          <p:cNvSpPr txBox="1"/>
          <p:nvPr/>
        </p:nvSpPr>
        <p:spPr>
          <a:xfrm>
            <a:off x="-573967" y="6024376"/>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Maskiner og transport</a:t>
            </a:r>
          </a:p>
        </p:txBody>
      </p:sp>
      <p:sp>
        <p:nvSpPr>
          <p:cNvPr id="55" name="TekstSylinder 54">
            <a:extLst>
              <a:ext uri="{FF2B5EF4-FFF2-40B4-BE49-F238E27FC236}">
                <a16:creationId xmlns:a16="http://schemas.microsoft.com/office/drawing/2014/main" id="{7F633029-1CC0-EEB6-2437-E0B7C1A19000}"/>
              </a:ext>
            </a:extLst>
          </p:cNvPr>
          <p:cNvSpPr txBox="1"/>
          <p:nvPr/>
        </p:nvSpPr>
        <p:spPr>
          <a:xfrm>
            <a:off x="2343465" y="6021298"/>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Materialressurser</a:t>
            </a:r>
          </a:p>
        </p:txBody>
      </p:sp>
      <p:sp>
        <p:nvSpPr>
          <p:cNvPr id="56" name="TekstSylinder 55">
            <a:extLst>
              <a:ext uri="{FF2B5EF4-FFF2-40B4-BE49-F238E27FC236}">
                <a16:creationId xmlns:a16="http://schemas.microsoft.com/office/drawing/2014/main" id="{B70457AF-947F-8AC1-FFCE-539A129774A0}"/>
              </a:ext>
            </a:extLst>
          </p:cNvPr>
          <p:cNvSpPr txBox="1"/>
          <p:nvPr/>
        </p:nvSpPr>
        <p:spPr>
          <a:xfrm>
            <a:off x="7013747" y="401177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Kompetanse og FoU</a:t>
            </a:r>
          </a:p>
        </p:txBody>
      </p:sp>
      <p:sp>
        <p:nvSpPr>
          <p:cNvPr id="57" name="TekstSylinder 56">
            <a:extLst>
              <a:ext uri="{FF2B5EF4-FFF2-40B4-BE49-F238E27FC236}">
                <a16:creationId xmlns:a16="http://schemas.microsoft.com/office/drawing/2014/main" id="{DF7ACE7E-1DD9-7F99-9977-10D61E76D185}"/>
              </a:ext>
            </a:extLst>
          </p:cNvPr>
          <p:cNvSpPr txBox="1"/>
          <p:nvPr/>
        </p:nvSpPr>
        <p:spPr>
          <a:xfrm>
            <a:off x="9320109" y="3796330"/>
            <a:ext cx="321608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Måling, styring og </a:t>
            </a:r>
            <a:br>
              <a:rPr kumimoji="0" lang="nb-NO" sz="1400" b="0" i="0" u="none" strike="noStrike" kern="1200" cap="none" spc="0" normalizeH="0" baseline="0" noProof="0">
                <a:ln>
                  <a:noFill/>
                </a:ln>
                <a:solidFill>
                  <a:srgbClr val="143275"/>
                </a:solidFill>
                <a:effectLst/>
                <a:uLnTx/>
                <a:uFillTx/>
                <a:cs typeface="Arial" panose="020B0604020202020204" pitchFamily="34" charset="0"/>
              </a:rPr>
            </a:br>
            <a:r>
              <a:rPr kumimoji="0" lang="nb-NO" sz="1400" b="0" i="0" u="none" strike="noStrike" kern="1200" cap="none" spc="0" normalizeH="0" baseline="0" noProof="0">
                <a:ln>
                  <a:noFill/>
                </a:ln>
                <a:solidFill>
                  <a:srgbClr val="143275"/>
                </a:solidFill>
                <a:effectLst/>
                <a:uLnTx/>
                <a:uFillTx/>
                <a:cs typeface="Arial" panose="020B0604020202020204" pitchFamily="34" charset="0"/>
              </a:rPr>
              <a:t>dokumentasjon</a:t>
            </a:r>
          </a:p>
        </p:txBody>
      </p:sp>
      <p:sp>
        <p:nvSpPr>
          <p:cNvPr id="58" name="TekstSylinder 57">
            <a:extLst>
              <a:ext uri="{FF2B5EF4-FFF2-40B4-BE49-F238E27FC236}">
                <a16:creationId xmlns:a16="http://schemas.microsoft.com/office/drawing/2014/main" id="{DD3347F8-7683-D2DA-939E-315A91D2217B}"/>
              </a:ext>
            </a:extLst>
          </p:cNvPr>
          <p:cNvSpPr txBox="1"/>
          <p:nvPr/>
        </p:nvSpPr>
        <p:spPr>
          <a:xfrm>
            <a:off x="7060672" y="6021298"/>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Strategiske partnerskap</a:t>
            </a:r>
          </a:p>
        </p:txBody>
      </p:sp>
      <p:sp>
        <p:nvSpPr>
          <p:cNvPr id="59" name="TekstSylinder 58">
            <a:extLst>
              <a:ext uri="{FF2B5EF4-FFF2-40B4-BE49-F238E27FC236}">
                <a16:creationId xmlns:a16="http://schemas.microsoft.com/office/drawing/2014/main" id="{0A02735F-20C7-80FD-00DA-33EFCA9FB944}"/>
              </a:ext>
            </a:extLst>
          </p:cNvPr>
          <p:cNvSpPr txBox="1"/>
          <p:nvPr/>
        </p:nvSpPr>
        <p:spPr>
          <a:xfrm>
            <a:off x="9226441" y="5993258"/>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cs typeface="Arial" panose="020B0604020202020204" pitchFamily="34" charset="0"/>
              </a:rPr>
              <a:t>Kommunikasjon</a:t>
            </a:r>
          </a:p>
        </p:txBody>
      </p:sp>
      <p:sp>
        <p:nvSpPr>
          <p:cNvPr id="60" name="TekstSylinder 59">
            <a:extLst>
              <a:ext uri="{FF2B5EF4-FFF2-40B4-BE49-F238E27FC236}">
                <a16:creationId xmlns:a16="http://schemas.microsoft.com/office/drawing/2014/main" id="{20AA7B44-9D0D-59F5-C2FC-826B644581E5}"/>
              </a:ext>
            </a:extLst>
          </p:cNvPr>
          <p:cNvSpPr txBox="1"/>
          <p:nvPr/>
        </p:nvSpPr>
        <p:spPr>
          <a:xfrm>
            <a:off x="916698" y="2391062"/>
            <a:ext cx="3216084"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a:ln>
                  <a:noFill/>
                </a:ln>
                <a:solidFill>
                  <a:schemeClr val="accent3"/>
                </a:solidFill>
                <a:effectLst/>
                <a:uLnTx/>
                <a:uFillTx/>
                <a:cs typeface="Arial" panose="020B0604020202020204" pitchFamily="34" charset="0"/>
              </a:rPr>
              <a:t>Våre fokusområder</a:t>
            </a:r>
          </a:p>
        </p:txBody>
      </p:sp>
      <p:sp>
        <p:nvSpPr>
          <p:cNvPr id="61" name="TekstSylinder 60">
            <a:extLst>
              <a:ext uri="{FF2B5EF4-FFF2-40B4-BE49-F238E27FC236}">
                <a16:creationId xmlns:a16="http://schemas.microsoft.com/office/drawing/2014/main" id="{1729D088-076C-92A4-868B-BAFF4ABBD0C8}"/>
              </a:ext>
            </a:extLst>
          </p:cNvPr>
          <p:cNvSpPr txBox="1"/>
          <p:nvPr/>
        </p:nvSpPr>
        <p:spPr>
          <a:xfrm>
            <a:off x="8180748" y="2387138"/>
            <a:ext cx="3216084"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a:ln>
                  <a:noFill/>
                </a:ln>
                <a:solidFill>
                  <a:schemeClr val="accent3"/>
                </a:solidFill>
                <a:effectLst/>
                <a:uLnTx/>
                <a:uFillTx/>
                <a:cs typeface="Arial" panose="020B0604020202020204" pitchFamily="34" charset="0"/>
              </a:rPr>
              <a:t>Våre muliggjørere</a:t>
            </a:r>
          </a:p>
        </p:txBody>
      </p:sp>
    </p:spTree>
    <p:extLst>
      <p:ext uri="{BB962C8B-B14F-4D97-AF65-F5344CB8AC3E}">
        <p14:creationId xmlns:p14="http://schemas.microsoft.com/office/powerpoint/2010/main" val="1444046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A9B0AAF-7B18-AD91-DA4E-3C3905E6BC7B}"/>
              </a:ext>
            </a:extLst>
          </p:cNvPr>
          <p:cNvSpPr>
            <a:spLocks noGrp="1"/>
          </p:cNvSpPr>
          <p:nvPr>
            <p:ph type="body" sz="quarter" idx="14"/>
          </p:nvPr>
        </p:nvSpPr>
        <p:spPr>
          <a:xfrm>
            <a:off x="575999" y="731027"/>
            <a:ext cx="4339843" cy="1365942"/>
          </a:xfrm>
        </p:spPr>
        <p:txBody>
          <a:bodyPr/>
          <a:lstStyle/>
          <a:p>
            <a:r>
              <a:rPr lang="nb-NO"/>
              <a:t>Utslippsfrie maskiner er et viktig klima- og miljøtiltak for bransjen</a:t>
            </a:r>
          </a:p>
        </p:txBody>
      </p:sp>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smtClean="0"/>
              <a:pPr/>
              <a:t>7</a:t>
            </a:fld>
            <a:endParaRPr lang="en-US" noProof="0"/>
          </a:p>
        </p:txBody>
      </p:sp>
      <p:sp>
        <p:nvSpPr>
          <p:cNvPr id="6" name="Plassholder for tekst 5">
            <a:extLst>
              <a:ext uri="{FF2B5EF4-FFF2-40B4-BE49-F238E27FC236}">
                <a16:creationId xmlns:a16="http://schemas.microsoft.com/office/drawing/2014/main" id="{0D8F9E65-B164-44DD-BCEB-D790A005F186}"/>
              </a:ext>
            </a:extLst>
          </p:cNvPr>
          <p:cNvSpPr>
            <a:spLocks noGrp="1"/>
          </p:cNvSpPr>
          <p:nvPr>
            <p:ph type="body" sz="quarter" idx="21"/>
          </p:nvPr>
        </p:nvSpPr>
        <p:spPr/>
        <p:txBody>
          <a:bodyPr/>
          <a:lstStyle/>
          <a:p>
            <a:endParaRPr lang="nb-NO"/>
          </a:p>
        </p:txBody>
      </p:sp>
      <p:pic>
        <p:nvPicPr>
          <p:cNvPr id="7" name="Plassholder for bilde 4">
            <a:extLst>
              <a:ext uri="{FF2B5EF4-FFF2-40B4-BE49-F238E27FC236}">
                <a16:creationId xmlns:a16="http://schemas.microsoft.com/office/drawing/2014/main" id="{CDAFE210-5CFE-4099-4663-703681B373E4}"/>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19955" t="2030" r="22069" b="-2030"/>
          <a:stretch/>
        </p:blipFill>
        <p:spPr>
          <a:xfrm>
            <a:off x="5123662" y="0"/>
            <a:ext cx="7068337" cy="6858000"/>
          </a:xfrm>
          <a:solidFill>
            <a:schemeClr val="tx1"/>
          </a:solidFill>
        </p:spPr>
      </p:pic>
      <p:pic>
        <p:nvPicPr>
          <p:cNvPr id="9" name="Bilde 8">
            <a:extLst>
              <a:ext uri="{FF2B5EF4-FFF2-40B4-BE49-F238E27FC236}">
                <a16:creationId xmlns:a16="http://schemas.microsoft.com/office/drawing/2014/main" id="{1F555582-E3D5-C518-F167-2E93225B5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42" y="3289781"/>
            <a:ext cx="2731014" cy="2731014"/>
          </a:xfrm>
          <a:prstGeom prst="rect">
            <a:avLst/>
          </a:prstGeom>
        </p:spPr>
      </p:pic>
    </p:spTree>
    <p:extLst>
      <p:ext uri="{BB962C8B-B14F-4D97-AF65-F5344CB8AC3E}">
        <p14:creationId xmlns:p14="http://schemas.microsoft.com/office/powerpoint/2010/main" val="160991940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smtClean="0"/>
              <a:pPr/>
              <a:t>8</a:t>
            </a:fld>
            <a:endParaRPr lang="en-US" noProof="0"/>
          </a:p>
        </p:txBody>
      </p:sp>
      <p:sp>
        <p:nvSpPr>
          <p:cNvPr id="6" name="Plassholder for tekst 5">
            <a:extLst>
              <a:ext uri="{FF2B5EF4-FFF2-40B4-BE49-F238E27FC236}">
                <a16:creationId xmlns:a16="http://schemas.microsoft.com/office/drawing/2014/main" id="{0D8F9E65-B164-44DD-BCEB-D790A005F186}"/>
              </a:ext>
            </a:extLst>
          </p:cNvPr>
          <p:cNvSpPr>
            <a:spLocks noGrp="1"/>
          </p:cNvSpPr>
          <p:nvPr>
            <p:ph type="body" sz="quarter" idx="21"/>
          </p:nvPr>
        </p:nvSpPr>
        <p:spPr/>
        <p:txBody>
          <a:bodyPr/>
          <a:lstStyle/>
          <a:p>
            <a:endParaRPr lang="nb-NO"/>
          </a:p>
        </p:txBody>
      </p:sp>
      <p:pic>
        <p:nvPicPr>
          <p:cNvPr id="11" name="Plassholder for bilde 12">
            <a:extLst>
              <a:ext uri="{FF2B5EF4-FFF2-40B4-BE49-F238E27FC236}">
                <a16:creationId xmlns:a16="http://schemas.microsoft.com/office/drawing/2014/main" id="{D8E5199C-EC86-EB4D-1FCE-E1B15406D381}"/>
              </a:ext>
            </a:extLst>
          </p:cNvPr>
          <p:cNvPicPr>
            <a:picLocks noChangeAspect="1"/>
          </p:cNvPicPr>
          <p:nvPr/>
        </p:nvPicPr>
        <p:blipFill rotWithShape="1">
          <a:blip r:embed="rId3">
            <a:extLst>
              <a:ext uri="{28A0092B-C50C-407E-A947-70E740481C1C}">
                <a14:useLocalDpi xmlns:a14="http://schemas.microsoft.com/office/drawing/2010/main" val="0"/>
              </a:ext>
            </a:extLst>
          </a:blip>
          <a:srcRect l="35266" r="7514"/>
          <a:stretch/>
        </p:blipFill>
        <p:spPr>
          <a:xfrm>
            <a:off x="6303145" y="0"/>
            <a:ext cx="5887265"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pic>
      <p:sp>
        <p:nvSpPr>
          <p:cNvPr id="15" name="Plassholder for tekst 2">
            <a:extLst>
              <a:ext uri="{FF2B5EF4-FFF2-40B4-BE49-F238E27FC236}">
                <a16:creationId xmlns:a16="http://schemas.microsoft.com/office/drawing/2014/main" id="{2AE202C7-4950-55B1-89E7-2362256CF75F}"/>
              </a:ext>
            </a:extLst>
          </p:cNvPr>
          <p:cNvSpPr txBox="1">
            <a:spLocks/>
          </p:cNvSpPr>
          <p:nvPr/>
        </p:nvSpPr>
        <p:spPr>
          <a:xfrm>
            <a:off x="293502" y="727972"/>
            <a:ext cx="5592393" cy="1365942"/>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buFont typeface="Arial" panose="020B0604020202020204" pitchFamily="34" charset="0"/>
              <a:buNone/>
              <a:tabLst/>
              <a:defRPr sz="3600" kern="1200" spc="40" baseline="0">
                <a:solidFill>
                  <a:schemeClr val="tx2"/>
                </a:solidFill>
                <a:latin typeface="+mj-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3600" b="0" i="0" u="none" strike="noStrike" kern="1200" cap="none" spc="40" normalizeH="0" baseline="0" noProof="0">
                <a:ln>
                  <a:noFill/>
                </a:ln>
                <a:solidFill>
                  <a:srgbClr val="143275"/>
                </a:solidFill>
                <a:effectLst/>
                <a:uLnTx/>
                <a:uFillTx/>
                <a:latin typeface="Shape Sans Display"/>
                <a:ea typeface="+mn-ea"/>
                <a:cs typeface="+mn-cs"/>
              </a:rPr>
              <a:t>Vi kan forvandle byggene </a:t>
            </a:r>
            <a:br>
              <a:rPr kumimoji="0" lang="nb-NO" sz="3600" b="0" i="0" u="none" strike="noStrike" kern="1200" cap="none" spc="40" normalizeH="0" baseline="0" noProof="0">
                <a:ln>
                  <a:noFill/>
                </a:ln>
                <a:solidFill>
                  <a:srgbClr val="143275"/>
                </a:solidFill>
                <a:effectLst/>
                <a:uLnTx/>
                <a:uFillTx/>
                <a:latin typeface="Shape Sans Display"/>
                <a:ea typeface="+mn-ea"/>
                <a:cs typeface="+mn-cs"/>
              </a:rPr>
            </a:br>
            <a:r>
              <a:rPr kumimoji="0" lang="nb-NO" sz="3600" b="0" i="0" u="none" strike="noStrike" kern="1200" cap="none" spc="40" normalizeH="0" baseline="0" noProof="0">
                <a:ln>
                  <a:noFill/>
                </a:ln>
                <a:solidFill>
                  <a:srgbClr val="143275"/>
                </a:solidFill>
                <a:effectLst/>
                <a:uLnTx/>
                <a:uFillTx/>
                <a:latin typeface="Shape Sans Display"/>
                <a:ea typeface="+mn-ea"/>
                <a:cs typeface="+mn-cs"/>
              </a:rPr>
              <a:t>våre fra kraftsluk til kraftverk</a:t>
            </a:r>
          </a:p>
        </p:txBody>
      </p:sp>
      <p:pic>
        <p:nvPicPr>
          <p:cNvPr id="16" name="Bilde 15">
            <a:extLst>
              <a:ext uri="{FF2B5EF4-FFF2-40B4-BE49-F238E27FC236}">
                <a16:creationId xmlns:a16="http://schemas.microsoft.com/office/drawing/2014/main" id="{C043DC3A-6D85-8D15-7C2C-808190E70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30" y="2371938"/>
            <a:ext cx="3225275" cy="3225275"/>
          </a:xfrm>
          <a:prstGeom prst="rect">
            <a:avLst/>
          </a:prstGeom>
        </p:spPr>
      </p:pic>
    </p:spTree>
    <p:extLst>
      <p:ext uri="{BB962C8B-B14F-4D97-AF65-F5344CB8AC3E}">
        <p14:creationId xmlns:p14="http://schemas.microsoft.com/office/powerpoint/2010/main" val="3074373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smtClean="0"/>
              <a:pPr/>
              <a:t>9</a:t>
            </a:fld>
            <a:endParaRPr lang="en-US" noProof="0"/>
          </a:p>
        </p:txBody>
      </p:sp>
      <p:sp>
        <p:nvSpPr>
          <p:cNvPr id="6" name="Plassholder for tekst 5">
            <a:extLst>
              <a:ext uri="{FF2B5EF4-FFF2-40B4-BE49-F238E27FC236}">
                <a16:creationId xmlns:a16="http://schemas.microsoft.com/office/drawing/2014/main" id="{0D8F9E65-B164-44DD-BCEB-D790A005F186}"/>
              </a:ext>
            </a:extLst>
          </p:cNvPr>
          <p:cNvSpPr>
            <a:spLocks noGrp="1"/>
          </p:cNvSpPr>
          <p:nvPr>
            <p:ph type="body" sz="quarter" idx="21"/>
          </p:nvPr>
        </p:nvSpPr>
        <p:spPr/>
        <p:txBody>
          <a:bodyPr/>
          <a:lstStyle/>
          <a:p>
            <a:endParaRPr lang="nb-NO"/>
          </a:p>
        </p:txBody>
      </p:sp>
      <p:sp>
        <p:nvSpPr>
          <p:cNvPr id="15" name="Plassholder for tekst 2">
            <a:extLst>
              <a:ext uri="{FF2B5EF4-FFF2-40B4-BE49-F238E27FC236}">
                <a16:creationId xmlns:a16="http://schemas.microsoft.com/office/drawing/2014/main" id="{2AE202C7-4950-55B1-89E7-2362256CF75F}"/>
              </a:ext>
            </a:extLst>
          </p:cNvPr>
          <p:cNvSpPr txBox="1">
            <a:spLocks/>
          </p:cNvSpPr>
          <p:nvPr/>
        </p:nvSpPr>
        <p:spPr>
          <a:xfrm>
            <a:off x="293502" y="727972"/>
            <a:ext cx="5592393" cy="1365942"/>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buFont typeface="Arial" panose="020B0604020202020204" pitchFamily="34" charset="0"/>
              <a:buNone/>
              <a:tabLst/>
              <a:defRPr sz="3600" kern="1200" spc="40" baseline="0">
                <a:solidFill>
                  <a:schemeClr val="tx2"/>
                </a:solidFill>
                <a:latin typeface="+mj-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3600" b="0" i="0" u="none" strike="noStrike" kern="1200" cap="none" spc="40" normalizeH="0" baseline="0" noProof="0">
                <a:ln>
                  <a:noFill/>
                </a:ln>
                <a:solidFill>
                  <a:srgbClr val="143275"/>
                </a:solidFill>
                <a:effectLst/>
                <a:uLnTx/>
                <a:uFillTx/>
                <a:latin typeface="Shape Sans Display"/>
                <a:ea typeface="+mn-ea"/>
                <a:cs typeface="+mn-cs"/>
              </a:rPr>
              <a:t>Vi må bli mer sirkulære for </a:t>
            </a:r>
            <a:br>
              <a:rPr kumimoji="0" lang="nb-NO" sz="3600" b="0" i="0" u="none" strike="noStrike" kern="1200" cap="none" spc="40" normalizeH="0" baseline="0" noProof="0">
                <a:ln>
                  <a:noFill/>
                </a:ln>
                <a:solidFill>
                  <a:srgbClr val="143275"/>
                </a:solidFill>
                <a:effectLst/>
                <a:uLnTx/>
                <a:uFillTx/>
                <a:latin typeface="Shape Sans Display"/>
                <a:ea typeface="+mn-ea"/>
                <a:cs typeface="+mn-cs"/>
              </a:rPr>
            </a:br>
            <a:r>
              <a:rPr kumimoji="0" lang="nb-NO" sz="3600" b="0" i="0" u="none" strike="noStrike" kern="1200" cap="none" spc="40" normalizeH="0" baseline="0" noProof="0">
                <a:ln>
                  <a:noFill/>
                </a:ln>
                <a:solidFill>
                  <a:srgbClr val="143275"/>
                </a:solidFill>
                <a:effectLst/>
                <a:uLnTx/>
                <a:uFillTx/>
                <a:latin typeface="Shape Sans Display"/>
                <a:ea typeface="+mn-ea"/>
                <a:cs typeface="+mn-cs"/>
              </a:rPr>
              <a:t>å kutte utslipp og bruke mindre ressurser</a:t>
            </a:r>
          </a:p>
        </p:txBody>
      </p:sp>
      <p:pic>
        <p:nvPicPr>
          <p:cNvPr id="7" name="Bilde 6">
            <a:extLst>
              <a:ext uri="{FF2B5EF4-FFF2-40B4-BE49-F238E27FC236}">
                <a16:creationId xmlns:a16="http://schemas.microsoft.com/office/drawing/2014/main" id="{B0189BBF-5AA6-26B1-950A-FDF2D400A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 y="2680501"/>
            <a:ext cx="3734050" cy="3158689"/>
          </a:xfrm>
          <a:prstGeom prst="rect">
            <a:avLst/>
          </a:prstGeom>
        </p:spPr>
      </p:pic>
      <p:pic>
        <p:nvPicPr>
          <p:cNvPr id="8" name="Plassholder for bilde 8">
            <a:extLst>
              <a:ext uri="{FF2B5EF4-FFF2-40B4-BE49-F238E27FC236}">
                <a16:creationId xmlns:a16="http://schemas.microsoft.com/office/drawing/2014/main" id="{D2CE85E6-D9C3-FF21-03D3-AF9BDA3BCED7}"/>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33073" r="16935"/>
          <a:stretch/>
        </p:blipFill>
        <p:spPr>
          <a:xfrm>
            <a:off x="6095999" y="0"/>
            <a:ext cx="6094411" cy="6857997"/>
          </a:xfrm>
        </p:spPr>
      </p:pic>
    </p:spTree>
    <p:extLst>
      <p:ext uri="{BB962C8B-B14F-4D97-AF65-F5344CB8AC3E}">
        <p14:creationId xmlns:p14="http://schemas.microsoft.com/office/powerpoint/2010/main" val="2108704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kanska Gray (Presentation)">
  <a:themeElements>
    <a:clrScheme name="Skanska 4">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FF0A0E44-1157-1A49-959B-A2F3DEB9DA8F}"/>
    </a:ext>
  </a:extLst>
</a:theme>
</file>

<file path=ppt/theme/theme2.xml><?xml version="1.0" encoding="utf-8"?>
<a:theme xmlns:a="http://schemas.openxmlformats.org/drawingml/2006/main" name="Skanska White (Documentation)">
  <a:themeElements>
    <a:clrScheme name="Skanska 5">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3CAF08F0-69F9-F94C-8F7D-819272A63BC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AAC2577AF8344B8F819AD7EFC58F07" ma:contentTypeVersion="17" ma:contentTypeDescription="Create a new document." ma:contentTypeScope="" ma:versionID="0d6d722ad6addc4047da9e62c4d9a5b9">
  <xsd:schema xmlns:xsd="http://www.w3.org/2001/XMLSchema" xmlns:xs="http://www.w3.org/2001/XMLSchema" xmlns:p="http://schemas.microsoft.com/office/2006/metadata/properties" xmlns:ns2="1267dbed-dea9-4161-8ec7-c066ff1e1d3b" xmlns:ns3="6a60e943-f51f-4cb4-93c5-6ac36b6b773a" targetNamespace="http://schemas.microsoft.com/office/2006/metadata/properties" ma:root="true" ma:fieldsID="b30c4f7018661a841e8c2b5cb2e44ec9" ns2:_="" ns3:_="">
    <xsd:import namespace="1267dbed-dea9-4161-8ec7-c066ff1e1d3b"/>
    <xsd:import namespace="6a60e943-f51f-4cb4-93c5-6ac36b6b7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7dbed-dea9-4161-8ec7-c066ff1e1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60e943-f51f-4cb4-93c5-6ac36b6b77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63ac61-2d25-4368-b73e-c1641e9806e2}" ma:internalName="TaxCatchAll" ma:showField="CatchAllData" ma:web="6a60e943-f51f-4cb4-93c5-6ac36b6b7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67dbed-dea9-4161-8ec7-c066ff1e1d3b">
      <Terms xmlns="http://schemas.microsoft.com/office/infopath/2007/PartnerControls"/>
    </lcf76f155ced4ddcb4097134ff3c332f>
    <TaxCatchAll xmlns="6a60e943-f51f-4cb4-93c5-6ac36b6b773a" xsi:nil="true"/>
  </documentManagement>
</p:properties>
</file>

<file path=customXml/itemProps1.xml><?xml version="1.0" encoding="utf-8"?>
<ds:datastoreItem xmlns:ds="http://schemas.openxmlformats.org/officeDocument/2006/customXml" ds:itemID="{C1FCA854-E955-4DF3-823F-7F43F9EBF740}">
  <ds:schemaRefs>
    <ds:schemaRef ds:uri="http://schemas.microsoft.com/sharepoint/v3/contenttype/forms"/>
  </ds:schemaRefs>
</ds:datastoreItem>
</file>

<file path=customXml/itemProps2.xml><?xml version="1.0" encoding="utf-8"?>
<ds:datastoreItem xmlns:ds="http://schemas.openxmlformats.org/officeDocument/2006/customXml" ds:itemID="{F1F71745-027F-4771-8202-AE5E8EC94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7dbed-dea9-4161-8ec7-c066ff1e1d3b"/>
    <ds:schemaRef ds:uri="6a60e943-f51f-4cb4-93c5-6ac36b6b7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45E4BD-EB26-4A19-8B39-1E804887ED62}">
  <ds:schemaRefs>
    <ds:schemaRef ds:uri="http://purl.org/dc/terms/"/>
    <ds:schemaRef ds:uri="http://schemas.microsoft.com/office/2006/metadata/properties"/>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documentManagement/types"/>
    <ds:schemaRef ds:uri="6a60e943-f51f-4cb4-93c5-6ac36b6b773a"/>
    <ds:schemaRef ds:uri="1267dbed-dea9-4161-8ec7-c066ff1e1d3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Global template (EN) Shape Sans</Template>
  <TotalTime>0</TotalTime>
  <Words>1809</Words>
  <Application>Microsoft Office PowerPoint</Application>
  <PresentationFormat>Widescreen</PresentationFormat>
  <Paragraphs>166</Paragraphs>
  <Slides>13</Slides>
  <Notes>13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3" baseType="lpstr">
      <vt:lpstr>Arial</vt:lpstr>
      <vt:lpstr>Calibri</vt:lpstr>
      <vt:lpstr>Cambria Math</vt:lpstr>
      <vt:lpstr>Shape Sans</vt:lpstr>
      <vt:lpstr>Shape Sans Display</vt:lpstr>
      <vt:lpstr>Skanska Sans Pro</vt:lpstr>
      <vt:lpstr>System Font Regular</vt:lpstr>
      <vt:lpstr>Skanska Gray (Presentation)</vt:lpstr>
      <vt:lpstr>Skanska White (Documentation)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Lekanger, Randi Andersen</dc:creator>
  <cp:lastModifiedBy>Gonzalez, Pablo</cp:lastModifiedBy>
  <cp:revision>1</cp:revision>
  <dcterms:created xsi:type="dcterms:W3CDTF">2022-08-26T10:22:49Z</dcterms:created>
  <dcterms:modified xsi:type="dcterms:W3CDTF">2023-10-17T08:33:51Z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0x010100BDAAC2577AF8344B8F819AD7EFC58F07</vt:lpwstr>
  </property>
  <property fmtid="{D5CDD505-2E9C-101B-9397-08002B2CF9AE}" pid="10" name="MediaServiceImageTags">
    <vt:lpwstr/>
  </property>
</Properties>
</file>